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5"/>
  </p:notesMasterIdLst>
  <p:handoutMasterIdLst>
    <p:handoutMasterId r:id="rId66"/>
  </p:handoutMasterIdLst>
  <p:sldIdLst>
    <p:sldId id="362" r:id="rId2"/>
    <p:sldId id="597" r:id="rId3"/>
    <p:sldId id="631" r:id="rId4"/>
    <p:sldId id="632" r:id="rId5"/>
    <p:sldId id="633" r:id="rId6"/>
    <p:sldId id="606" r:id="rId7"/>
    <p:sldId id="628" r:id="rId8"/>
    <p:sldId id="596" r:id="rId9"/>
    <p:sldId id="625" r:id="rId10"/>
    <p:sldId id="627" r:id="rId11"/>
    <p:sldId id="630" r:id="rId12"/>
    <p:sldId id="626" r:id="rId13"/>
    <p:sldId id="605" r:id="rId14"/>
    <p:sldId id="608" r:id="rId15"/>
    <p:sldId id="609" r:id="rId16"/>
    <p:sldId id="616" r:id="rId17"/>
    <p:sldId id="617" r:id="rId18"/>
    <p:sldId id="604" r:id="rId19"/>
    <p:sldId id="543" r:id="rId20"/>
    <p:sldId id="592" r:id="rId21"/>
    <p:sldId id="635" r:id="rId22"/>
    <p:sldId id="636" r:id="rId23"/>
    <p:sldId id="593" r:id="rId24"/>
    <p:sldId id="638" r:id="rId25"/>
    <p:sldId id="651" r:id="rId26"/>
    <p:sldId id="641" r:id="rId27"/>
    <p:sldId id="550" r:id="rId28"/>
    <p:sldId id="618" r:id="rId29"/>
    <p:sldId id="642" r:id="rId30"/>
    <p:sldId id="585" r:id="rId31"/>
    <p:sldId id="639" r:id="rId32"/>
    <p:sldId id="622" r:id="rId33"/>
    <p:sldId id="553" r:id="rId34"/>
    <p:sldId id="559" r:id="rId35"/>
    <p:sldId id="640" r:id="rId36"/>
    <p:sldId id="578" r:id="rId37"/>
    <p:sldId id="652" r:id="rId38"/>
    <p:sldId id="648" r:id="rId39"/>
    <p:sldId id="555" r:id="rId40"/>
    <p:sldId id="538" r:id="rId41"/>
    <p:sldId id="567" r:id="rId42"/>
    <p:sldId id="594" r:id="rId43"/>
    <p:sldId id="643" r:id="rId44"/>
    <p:sldId id="517" r:id="rId45"/>
    <p:sldId id="526" r:id="rId46"/>
    <p:sldId id="527" r:id="rId47"/>
    <p:sldId id="599" r:id="rId48"/>
    <p:sldId id="644" r:id="rId49"/>
    <p:sldId id="570" r:id="rId50"/>
    <p:sldId id="530" r:id="rId51"/>
    <p:sldId id="582" r:id="rId52"/>
    <p:sldId id="354" r:id="rId53"/>
    <p:sldId id="360" r:id="rId54"/>
    <p:sldId id="647" r:id="rId55"/>
    <p:sldId id="479" r:id="rId56"/>
    <p:sldId id="602" r:id="rId57"/>
    <p:sldId id="653" r:id="rId58"/>
    <p:sldId id="568" r:id="rId59"/>
    <p:sldId id="646" r:id="rId60"/>
    <p:sldId id="649" r:id="rId61"/>
    <p:sldId id="650" r:id="rId62"/>
    <p:sldId id="587" r:id="rId63"/>
    <p:sldId id="645" r:id="rId64"/>
  </p:sldIdLst>
  <p:sldSz cx="9144000" cy="6858000" type="screen4x3"/>
  <p:notesSz cx="7099300" cy="10234613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00"/>
    <a:srgbClr val="FFFFFF"/>
    <a:srgbClr val="00FFFF"/>
    <a:srgbClr val="00FF00"/>
    <a:srgbClr val="336699"/>
    <a:srgbClr val="9999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1" autoAdjust="0"/>
    <p:restoredTop sz="89784" autoAdjust="0"/>
  </p:normalViewPr>
  <p:slideViewPr>
    <p:cSldViewPr>
      <p:cViewPr>
        <p:scale>
          <a:sx n="100" d="100"/>
          <a:sy n="100" d="100"/>
        </p:scale>
        <p:origin x="6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C8990F5-9948-4760-A635-73935B75CFA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660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ACBFFDF-1C72-40A1-8AF7-5FB6F1B595D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87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w Cen MT" panose="020B0602020104020603" pitchFamily="34" charset="0"/>
              </a:rPr>
              <a:t>The humans on the bandstand operate different tools.</a:t>
            </a:r>
          </a:p>
          <a:p>
            <a:r>
              <a:rPr lang="en-US" sz="1200" dirty="0" err="1">
                <a:latin typeface="Tw Cen MT" panose="020B0602020104020603" pitchFamily="34" charset="0"/>
              </a:rPr>
              <a:t>Mr</a:t>
            </a:r>
            <a:r>
              <a:rPr lang="en-US" sz="1200" dirty="0">
                <a:latin typeface="Tw Cen MT" panose="020B0602020104020603" pitchFamily="34" charset="0"/>
              </a:rPr>
              <a:t> Green suspects that they produce acoustic waves, because two of the tool are stuck in the mouth 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He makes a recording and produces a spectrogram.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In the spectrogram are many peaks extending horizontal in time; some of the sounds produced seem to be discrete units with a dominant frequency. 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There are also vertical peaks, which are correlated in time with finger and arm movements of the guy behind a set of round boxes and metal discs on the bandstand.</a:t>
            </a:r>
          </a:p>
          <a:p>
            <a:endParaRPr lang="en-US" sz="1200" dirty="0">
              <a:latin typeface="Tw Cen MT" panose="020B0602020104020603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4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78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w Cen MT" panose="020B0602020104020603" pitchFamily="34" charset="0"/>
              </a:rPr>
              <a:t>People in the audience, pay attention to the people on the bandstand or move their mouths in direction to the others.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A face analysis reveals different states of the audience members, which one of his fellow Martian anthropologists dubbed “emotions”. 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The audience display a wide range of emotions, but most of them involve “smiling” and “laughing”, but some also show “disgust” or “frown”.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People on the bandstand and in the audience move feet and other body parts in a somehow correlated way.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The white guy with the big body-shaped tool with four metal wires has a frame with glasses in front of his eyes.</a:t>
            </a:r>
          </a:p>
          <a:p>
            <a:r>
              <a:rPr lang="en-US" sz="1200" dirty="0">
                <a:latin typeface="Tw Cen MT" panose="020B0602020104020603" pitchFamily="34" charset="0"/>
              </a:rPr>
              <a:t>And so on, and so forth…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26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8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1524000"/>
            <a:ext cx="6096000" cy="187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lnSpc>
                <a:spcPct val="95000"/>
              </a:lnSpc>
              <a:defRPr sz="54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82750" y="4076700"/>
            <a:ext cx="5861050" cy="12573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A62000-1EC1-4C64-8523-407BF72A28F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400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15E01-E753-4B36-A629-F00B2ED258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077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DEF5-78C4-41A9-B0C1-372EC9FD290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6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E521A-440A-4370-A4EC-FE6ED43EFE9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3465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D4D28-EBE4-4D40-8068-6564E44E6DC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0247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FBF3D-B6A5-4165-A98D-22D2FB7A968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0649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60DB3-84A2-4361-8FD5-A99A32A98E3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983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5C9A7-8CF0-47EE-8B34-7CE28A51B4D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7485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A165F-58C5-49F7-8580-13D3F23F197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765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A9FE6-44A2-4356-B522-FA8B8AE2268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8196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049E-9BCB-4C26-B990-05D3EAB6ECE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4844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1066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  <a:r>
              <a:rPr lang="de-DE"/>
              <a:t>	</a:t>
            </a:r>
            <a:endParaRPr lang="en-GB"/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248400"/>
            <a:ext cx="4038600" cy="2841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000" i="0" smtClean="0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30EC0C-5628-478F-8177-108B8EA4014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030" name="FormatShape" descr="SKIING" hidden="1"/>
          <p:cNvSpPr>
            <a:spLocks noChangeArrowheads="1"/>
          </p:cNvSpPr>
          <p:nvPr/>
        </p:nvSpPr>
        <p:spPr bwMode="auto">
          <a:xfrm>
            <a:off x="-1333500" y="1701800"/>
            <a:ext cx="1181100" cy="825500"/>
          </a:xfrm>
          <a:prstGeom prst="rect">
            <a:avLst/>
          </a:prstGeom>
          <a:noFill/>
          <a:ln w="101600" cmpd="thinThick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i="0">
              <a:solidFill>
                <a:schemeClr val="tx1"/>
              </a:solidFill>
            </a:endParaRPr>
          </a:p>
        </p:txBody>
      </p:sp>
      <p:sp>
        <p:nvSpPr>
          <p:cNvPr id="1031" name="Rectangle 11" descr="Large checker board"/>
          <p:cNvSpPr>
            <a:spLocks noChangeArrowheads="1"/>
          </p:cNvSpPr>
          <p:nvPr userDrawn="1"/>
        </p:nvSpPr>
        <p:spPr bwMode="auto">
          <a:xfrm>
            <a:off x="914400" y="685800"/>
            <a:ext cx="7315200" cy="762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heck">
                  <a:fgClr>
                    <a:schemeClr val="bg1"/>
                  </a:fgClr>
                  <a:bgClr>
                    <a:srgbClr val="FF9900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i="0">
              <a:solidFill>
                <a:srgbClr val="800000"/>
              </a:solidFill>
            </a:endParaRPr>
          </a:p>
        </p:txBody>
      </p:sp>
      <p:sp>
        <p:nvSpPr>
          <p:cNvPr id="1032" name="Line 15"/>
          <p:cNvSpPr>
            <a:spLocks noChangeShapeType="1"/>
          </p:cNvSpPr>
          <p:nvPr userDrawn="1"/>
        </p:nvSpPr>
        <p:spPr bwMode="auto">
          <a:xfrm>
            <a:off x="1905000" y="1600200"/>
            <a:ext cx="533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azzomat.hfm-weimar.de/feature_history_jazz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6.mp3"/><Relationship Id="rId7" Type="http://schemas.openxmlformats.org/officeDocument/2006/relationships/image" Target="../media/image2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3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836613"/>
            <a:ext cx="8207375" cy="1879600"/>
          </a:xfrm>
        </p:spPr>
        <p:txBody>
          <a:bodyPr/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Jazz Research 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Transdisciplinary Approach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165474"/>
            <a:ext cx="6408738" cy="2567782"/>
          </a:xfrm>
        </p:spPr>
        <p:txBody>
          <a:bodyPr/>
          <a:lstStyle/>
          <a:p>
            <a:pPr eaLnBrk="1" hangingPunct="1"/>
            <a:r>
              <a:rPr lang="de-DE" sz="2400" dirty="0"/>
              <a:t>Klaus Frieler</a:t>
            </a:r>
          </a:p>
          <a:p>
            <a:pPr eaLnBrk="1" hangingPunct="1"/>
            <a:r>
              <a:rPr lang="de-DE" sz="1800" dirty="0"/>
              <a:t>Institut für Musikwissenschaft, Weimar-Jena</a:t>
            </a:r>
          </a:p>
          <a:p>
            <a:pPr eaLnBrk="1" hangingPunct="1"/>
            <a:r>
              <a:rPr lang="en-US" sz="1800" dirty="0"/>
              <a:t>University of Music „Franz Liszt“ Weimar</a:t>
            </a:r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err="1"/>
              <a:t>SysMus</a:t>
            </a:r>
            <a:r>
              <a:rPr lang="de-DE" sz="1800" dirty="0"/>
              <a:t> 2019</a:t>
            </a:r>
          </a:p>
          <a:p>
            <a:pPr eaLnBrk="1" hangingPunct="1"/>
            <a:r>
              <a:rPr lang="de-DE" sz="1800" dirty="0" err="1"/>
              <a:t>HdPK</a:t>
            </a:r>
            <a:r>
              <a:rPr lang="de-DE" sz="1800" dirty="0"/>
              <a:t> Berlin</a:t>
            </a:r>
          </a:p>
          <a:p>
            <a:pPr eaLnBrk="1" hangingPunct="1"/>
            <a:r>
              <a:rPr lang="de-DE" sz="1800" dirty="0"/>
              <a:t>September 10, 2019</a:t>
            </a:r>
          </a:p>
        </p:txBody>
      </p:sp>
    </p:spTree>
    <p:extLst>
      <p:ext uri="{BB962C8B-B14F-4D97-AF65-F5344CB8AC3E}">
        <p14:creationId xmlns:p14="http://schemas.microsoft.com/office/powerpoint/2010/main" val="16837109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95E6DDE-C3B7-4E45-A311-8706DA5F9DB3}"/>
              </a:ext>
            </a:extLst>
          </p:cNvPr>
          <p:cNvGrpSpPr/>
          <p:nvPr/>
        </p:nvGrpSpPr>
        <p:grpSpPr>
          <a:xfrm>
            <a:off x="-1060135" y="-171400"/>
            <a:ext cx="13786075" cy="7416824"/>
            <a:chOff x="-1060135" y="-171400"/>
            <a:chExt cx="13786075" cy="7416824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2046DDFD-7778-44B7-AFD6-F1119167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0135" y="-171400"/>
              <a:ext cx="13786075" cy="7416824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A00A66B-BAFB-4C73-8F51-C59B0B9323AA}"/>
                </a:ext>
              </a:extLst>
            </p:cNvPr>
            <p:cNvSpPr/>
            <p:nvPr/>
          </p:nvSpPr>
          <p:spPr bwMode="auto">
            <a:xfrm>
              <a:off x="4211960" y="3933056"/>
              <a:ext cx="360030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169D394-C862-4F13-A5B5-1C9EDA50C260}"/>
                </a:ext>
              </a:extLst>
            </p:cNvPr>
            <p:cNvSpPr/>
            <p:nvPr/>
          </p:nvSpPr>
          <p:spPr bwMode="auto">
            <a:xfrm>
              <a:off x="4211960" y="4581128"/>
              <a:ext cx="360030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102E8A0-3146-4130-AC85-2F106E80B4D9}"/>
                </a:ext>
              </a:extLst>
            </p:cNvPr>
            <p:cNvSpPr/>
            <p:nvPr/>
          </p:nvSpPr>
          <p:spPr bwMode="auto">
            <a:xfrm>
              <a:off x="4860042" y="4221088"/>
              <a:ext cx="288020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EFFCBBC-90E0-45D6-8415-BD742681B6DB}"/>
                </a:ext>
              </a:extLst>
            </p:cNvPr>
            <p:cNvSpPr/>
            <p:nvPr/>
          </p:nvSpPr>
          <p:spPr bwMode="auto">
            <a:xfrm>
              <a:off x="4580636" y="4609003"/>
              <a:ext cx="234015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FD368F0-51B6-45A5-B2A0-F3C342FDDF22}"/>
                </a:ext>
              </a:extLst>
            </p:cNvPr>
            <p:cNvSpPr/>
            <p:nvPr/>
          </p:nvSpPr>
          <p:spPr bwMode="auto">
            <a:xfrm>
              <a:off x="4788026" y="4437112"/>
              <a:ext cx="152639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20A61D3-BDB1-4388-871F-75F087CB40C8}"/>
                </a:ext>
              </a:extLst>
            </p:cNvPr>
            <p:cNvSpPr/>
            <p:nvPr/>
          </p:nvSpPr>
          <p:spPr bwMode="auto">
            <a:xfrm>
              <a:off x="5232526" y="4464987"/>
              <a:ext cx="152639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AAD91AA-2C51-46ED-8D9E-197C8767C82F}"/>
                </a:ext>
              </a:extLst>
            </p:cNvPr>
            <p:cNvSpPr/>
            <p:nvPr/>
          </p:nvSpPr>
          <p:spPr bwMode="auto">
            <a:xfrm>
              <a:off x="5237208" y="5085398"/>
              <a:ext cx="152639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854E854-D7A6-4FC1-B8C5-33292A37BFCA}"/>
                </a:ext>
              </a:extLst>
            </p:cNvPr>
            <p:cNvSpPr/>
            <p:nvPr/>
          </p:nvSpPr>
          <p:spPr bwMode="auto">
            <a:xfrm>
              <a:off x="5174705" y="5805264"/>
              <a:ext cx="210458" cy="144016"/>
            </a:xfrm>
            <a:prstGeom prst="rect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1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30BDC93-972F-4729-ABF8-9530B7678568}"/>
              </a:ext>
            </a:extLst>
          </p:cNvPr>
          <p:cNvGrpSpPr/>
          <p:nvPr/>
        </p:nvGrpSpPr>
        <p:grpSpPr>
          <a:xfrm>
            <a:off x="395536" y="3580235"/>
            <a:ext cx="8856984" cy="3600000"/>
            <a:chOff x="395536" y="3580235"/>
            <a:chExt cx="8856984" cy="3600000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246113A7-E66D-49AD-987D-AD2BF851493C}"/>
                </a:ext>
              </a:extLst>
            </p:cNvPr>
            <p:cNvCxnSpPr/>
            <p:nvPr/>
          </p:nvCxnSpPr>
          <p:spPr bwMode="auto">
            <a:xfrm>
              <a:off x="6948264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F2CBD05-E904-4F0B-B32E-F2ADBBE9B857}"/>
                </a:ext>
              </a:extLst>
            </p:cNvPr>
            <p:cNvCxnSpPr/>
            <p:nvPr/>
          </p:nvCxnSpPr>
          <p:spPr bwMode="auto">
            <a:xfrm>
              <a:off x="2915816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96B7288-E64E-4BFD-AD6E-4DE16047DCD2}"/>
                </a:ext>
              </a:extLst>
            </p:cNvPr>
            <p:cNvCxnSpPr/>
            <p:nvPr/>
          </p:nvCxnSpPr>
          <p:spPr bwMode="auto">
            <a:xfrm>
              <a:off x="3788538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A9955D81-F4FA-4086-80DE-A54A20C64BFD}"/>
                </a:ext>
              </a:extLst>
            </p:cNvPr>
            <p:cNvCxnSpPr/>
            <p:nvPr/>
          </p:nvCxnSpPr>
          <p:spPr bwMode="auto">
            <a:xfrm>
              <a:off x="4067944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34C8C24-8941-4E08-AD5E-5CA7771DFC65}"/>
                </a:ext>
              </a:extLst>
            </p:cNvPr>
            <p:cNvCxnSpPr/>
            <p:nvPr/>
          </p:nvCxnSpPr>
          <p:spPr bwMode="auto">
            <a:xfrm>
              <a:off x="395536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CE222EAD-1E2A-468C-9BCE-04A87DB1C987}"/>
                </a:ext>
              </a:extLst>
            </p:cNvPr>
            <p:cNvCxnSpPr/>
            <p:nvPr/>
          </p:nvCxnSpPr>
          <p:spPr bwMode="auto">
            <a:xfrm>
              <a:off x="827584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BCB831A3-192A-4A43-8C46-EBE7187755F7}"/>
                </a:ext>
              </a:extLst>
            </p:cNvPr>
            <p:cNvCxnSpPr/>
            <p:nvPr/>
          </p:nvCxnSpPr>
          <p:spPr bwMode="auto">
            <a:xfrm>
              <a:off x="1115616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DF13ADA-25E3-42F5-BA35-02CA7473329C}"/>
                </a:ext>
              </a:extLst>
            </p:cNvPr>
            <p:cNvCxnSpPr/>
            <p:nvPr/>
          </p:nvCxnSpPr>
          <p:spPr bwMode="auto">
            <a:xfrm>
              <a:off x="4932040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1CB5CF9-F929-4A52-AD42-E488E48B8E5C}"/>
                </a:ext>
              </a:extLst>
            </p:cNvPr>
            <p:cNvCxnSpPr/>
            <p:nvPr/>
          </p:nvCxnSpPr>
          <p:spPr bwMode="auto">
            <a:xfrm>
              <a:off x="9252520" y="3580235"/>
              <a:ext cx="0" cy="360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Rechteck 29">
            <a:extLst>
              <a:ext uri="{FF2B5EF4-FFF2-40B4-BE49-F238E27FC236}">
                <a16:creationId xmlns:a16="http://schemas.microsoft.com/office/drawing/2014/main" id="{DA4C35C7-A149-469E-80E0-61933DC2D968}"/>
              </a:ext>
            </a:extLst>
          </p:cNvPr>
          <p:cNvSpPr/>
          <p:nvPr/>
        </p:nvSpPr>
        <p:spPr bwMode="auto">
          <a:xfrm>
            <a:off x="4066965" y="6421142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BC7DF86-08BA-4AF2-A3C3-0678606FD985}"/>
              </a:ext>
            </a:extLst>
          </p:cNvPr>
          <p:cNvSpPr/>
          <p:nvPr/>
        </p:nvSpPr>
        <p:spPr bwMode="auto">
          <a:xfrm>
            <a:off x="4276933" y="6404845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D3D9BE5-3986-48E0-8157-BD3E7D0A2D20}"/>
              </a:ext>
            </a:extLst>
          </p:cNvPr>
          <p:cNvSpPr/>
          <p:nvPr/>
        </p:nvSpPr>
        <p:spPr bwMode="auto">
          <a:xfrm>
            <a:off x="4400769" y="6616148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C35FB9-E8F1-4273-BBAC-EE111A5931DA}"/>
              </a:ext>
            </a:extLst>
          </p:cNvPr>
          <p:cNvSpPr/>
          <p:nvPr/>
        </p:nvSpPr>
        <p:spPr bwMode="auto">
          <a:xfrm>
            <a:off x="4976950" y="6640375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30DDB74-B80B-4CD4-A114-D2560FBE07D8}"/>
              </a:ext>
            </a:extLst>
          </p:cNvPr>
          <p:cNvSpPr/>
          <p:nvPr/>
        </p:nvSpPr>
        <p:spPr bwMode="auto">
          <a:xfrm>
            <a:off x="5129464" y="6442453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DA03084-8EDD-4101-A4F8-1B7C75F427EF}"/>
              </a:ext>
            </a:extLst>
          </p:cNvPr>
          <p:cNvSpPr/>
          <p:nvPr/>
        </p:nvSpPr>
        <p:spPr bwMode="auto">
          <a:xfrm>
            <a:off x="5337254" y="6298437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55FEF3-BA48-4ADE-9303-7F3564FC8590}"/>
              </a:ext>
            </a:extLst>
          </p:cNvPr>
          <p:cNvSpPr/>
          <p:nvPr/>
        </p:nvSpPr>
        <p:spPr bwMode="auto">
          <a:xfrm>
            <a:off x="5495472" y="6172523"/>
            <a:ext cx="210458" cy="14401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1" u="none" strike="noStrike" cap="none" normalizeH="0" baseline="0">
              <a:ln>
                <a:noFill/>
              </a:ln>
              <a:solidFill>
                <a:srgbClr val="CCCC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233E1C-4010-4C02-9F27-6ECFC70D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2499560"/>
            <a:ext cx="9813675" cy="99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72AA2A5-E4E7-4A2B-84D3-B41EFCF46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89160"/>
            <a:ext cx="10334618" cy="694716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Deaf Martian Musicologist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w Cen MT" panose="020B0602020104020603" pitchFamily="34" charset="0"/>
              </a:rPr>
              <a:t>The humans on the bandstand operate different tools.</a:t>
            </a:r>
          </a:p>
          <a:p>
            <a:r>
              <a:rPr lang="en-US" sz="2000" dirty="0" err="1">
                <a:latin typeface="Tw Cen MT" panose="020B0602020104020603" pitchFamily="34" charset="0"/>
              </a:rPr>
              <a:t>Mr</a:t>
            </a:r>
            <a:r>
              <a:rPr lang="en-US" sz="2000" dirty="0">
                <a:latin typeface="Tw Cen MT" panose="020B0602020104020603" pitchFamily="34" charset="0"/>
              </a:rPr>
              <a:t> Green suspects that they produce acoustic waves, because two of the tool are stuck in the mouth 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He makes a recording and produces a spectrogram.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In the spectrogram are many peaks extending horizontal in time; some of the sounds produced seem to be discrete units with a dominant frequency. 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There are also vertical peaks, which are correlated in time with finger and arm movements of the guy behind a set of round boxes and metal discs on the bandstand.</a:t>
            </a:r>
          </a:p>
          <a:p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8868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Deaf Martian Musicologist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w Cen MT" panose="020B0602020104020603" pitchFamily="34" charset="0"/>
              </a:rPr>
              <a:t>Sometimes the humans on the bandstand play all together, but mostly only a subset of them is active.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Often, after someone stops playing, the people in the audience move their hands rhythmically but not in sync with the others.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The humans on the bandstand sometimes look or make gestures at each other. 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Sometimes they laugh, but mostly they look serious, detached, focused or simply “cool”.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Every hour or so they stop and leave the bandstand for 30 min.</a:t>
            </a:r>
          </a:p>
          <a:p>
            <a:r>
              <a:rPr lang="en-US" sz="2000" dirty="0" err="1">
                <a:latin typeface="Tw Cen MT" panose="020B0602020104020603" pitchFamily="34" charset="0"/>
              </a:rPr>
              <a:t>Spectograms</a:t>
            </a:r>
            <a:r>
              <a:rPr lang="en-US" sz="2000" dirty="0">
                <a:latin typeface="Tw Cen MT" panose="020B0602020104020603" pitchFamily="34" charset="0"/>
              </a:rPr>
              <a:t> in these breaks still reveal similar patterns as before.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54190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Deaf Martian Musicologist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w Cen MT" panose="020B0602020104020603" pitchFamily="34" charset="0"/>
              </a:rPr>
              <a:t>People in the audience, pay attention to the people on the bandstand or move their mouths in direction to the others.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A face analysis reveals different states of the audience members, which one of his fellow Martian anthropologists dubbed “emotions”. 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The audience display a wide range of emotions, but most of them involve “smiling” and “laughing”, but some also show “disgust” or “frown”.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People on the bandstand and in the audience move feet and other body parts in a somehow correlated way.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The white guy with the big body-shaped tool with four metal wires has a frame with glasses in front of his eyes.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And so on, and so forth…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1094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How to make sense </a:t>
            </a:r>
            <a:br>
              <a:rPr lang="en-GB" dirty="0"/>
            </a:br>
            <a:r>
              <a:rPr lang="en-GB" dirty="0"/>
              <a:t>of all of this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BA3501-8600-4E45-B104-1D0945214ECC}"/>
              </a:ext>
            </a:extLst>
          </p:cNvPr>
          <p:cNvGrpSpPr/>
          <p:nvPr/>
        </p:nvGrpSpPr>
        <p:grpSpPr>
          <a:xfrm>
            <a:off x="5220072" y="3356992"/>
            <a:ext cx="1979712" cy="1827909"/>
            <a:chOff x="5940152" y="3850907"/>
            <a:chExt cx="1979712" cy="182790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A671226-4EA5-4356-8ACE-7BD5F444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4688960"/>
              <a:ext cx="1979712" cy="989856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8F90758-250B-4FC6-9284-34723E13D25D}"/>
                </a:ext>
              </a:extLst>
            </p:cNvPr>
            <p:cNvSpPr txBox="1"/>
            <p:nvPr/>
          </p:nvSpPr>
          <p:spPr>
            <a:xfrm>
              <a:off x="6707030" y="3850907"/>
              <a:ext cx="4459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i="0" dirty="0">
                  <a:solidFill>
                    <a:srgbClr val="FF6600"/>
                  </a:solidFill>
                  <a:latin typeface="+mj-l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500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 Use digital jazz research!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197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Digital Jazz Research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Using computers to research jazz.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Branch of computational musicology.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Collection and curation of big data sets (improved reliability of results).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Statistical and algorithmic analyses.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Development &amp; test of cognitive and generative models.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Enables analysis pathways that are otherwise hard to obtain (e.g., timbre, intensity, intonation).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General acceleration of research processes.</a:t>
            </a:r>
          </a:p>
          <a:p>
            <a:endParaRPr lang="en-US" sz="2400" dirty="0">
              <a:latin typeface="Tw Cen MT" panose="020B0602020104020603" pitchFamily="34" charset="0"/>
            </a:endParaRPr>
          </a:p>
          <a:p>
            <a:endParaRPr lang="en-US" sz="2400" dirty="0">
              <a:latin typeface="Tw Cen MT" panose="020B06020201040206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24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Digital Jazz Research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4038600" cy="284163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Rechteck 5"/>
          <p:cNvSpPr/>
          <p:nvPr/>
        </p:nvSpPr>
        <p:spPr bwMode="auto">
          <a:xfrm>
            <a:off x="3635896" y="3717016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>
                <a:solidFill>
                  <a:schemeClr val="bg1"/>
                </a:solidFill>
                <a:latin typeface="Tw Cen MT" panose="020B0602020104020603" pitchFamily="34" charset="0"/>
              </a:rPr>
              <a:t>Music Analysis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3635896" y="4725160"/>
            <a:ext cx="1800000" cy="432000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>
                <a:solidFill>
                  <a:schemeClr val="bg1"/>
                </a:solidFill>
                <a:latin typeface="Tw Cen MT" panose="020B0602020104020603" pitchFamily="34" charset="0"/>
              </a:rPr>
              <a:t>Statistics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14" name="Gerade Verbindung mit Pfeil 13"/>
          <p:cNvCxnSpPr>
            <a:stCxn id="6" idx="2"/>
            <a:endCxn id="7" idx="0"/>
          </p:cNvCxnSpPr>
          <p:nvPr/>
        </p:nvCxnSpPr>
        <p:spPr bwMode="auto">
          <a:xfrm>
            <a:off x="4535896" y="4149064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hteck 20"/>
          <p:cNvSpPr/>
          <p:nvPr/>
        </p:nvSpPr>
        <p:spPr bwMode="auto">
          <a:xfrm>
            <a:off x="3635896" y="2708920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Score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5904250" y="1700808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Audio</a:t>
            </a:r>
          </a:p>
        </p:txBody>
      </p:sp>
      <p:cxnSp>
        <p:nvCxnSpPr>
          <p:cNvPr id="37" name="Gewinkelte Verbindung 36"/>
          <p:cNvCxnSpPr>
            <a:stCxn id="84" idx="2"/>
            <a:endCxn id="6" idx="3"/>
          </p:cNvCxnSpPr>
          <p:nvPr/>
        </p:nvCxnSpPr>
        <p:spPr bwMode="auto">
          <a:xfrm rot="5400000">
            <a:off x="5724037" y="2852827"/>
            <a:ext cx="792072" cy="136835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Gewinkelte Verbindung 45"/>
          <p:cNvCxnSpPr>
            <a:stCxn id="84" idx="2"/>
            <a:endCxn id="7" idx="3"/>
          </p:cNvCxnSpPr>
          <p:nvPr/>
        </p:nvCxnSpPr>
        <p:spPr bwMode="auto">
          <a:xfrm rot="5400000">
            <a:off x="5219977" y="3356887"/>
            <a:ext cx="1800192" cy="136835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Rechteck 59"/>
          <p:cNvSpPr/>
          <p:nvPr/>
        </p:nvSpPr>
        <p:spPr bwMode="auto">
          <a:xfrm>
            <a:off x="1331640" y="2708920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Metadata</a:t>
            </a:r>
          </a:p>
        </p:txBody>
      </p:sp>
      <p:sp>
        <p:nvSpPr>
          <p:cNvPr id="84" name="Rechteck 83"/>
          <p:cNvSpPr/>
          <p:nvPr/>
        </p:nvSpPr>
        <p:spPr bwMode="auto">
          <a:xfrm>
            <a:off x="5904250" y="2708920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>
                <a:solidFill>
                  <a:schemeClr val="bg1"/>
                </a:solidFill>
                <a:latin typeface="Tw Cen MT" panose="020B0602020104020603" pitchFamily="34" charset="0"/>
              </a:rPr>
              <a:t>Sound Analysis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85" name="Rechteck 84"/>
          <p:cNvSpPr/>
          <p:nvPr/>
        </p:nvSpPr>
        <p:spPr bwMode="auto">
          <a:xfrm>
            <a:off x="3635896" y="5733256"/>
            <a:ext cx="1800000" cy="432048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>
                <a:solidFill>
                  <a:schemeClr val="bg1"/>
                </a:solidFill>
                <a:latin typeface="Tw Cen MT" panose="020B0602020104020603" pitchFamily="34" charset="0"/>
              </a:rPr>
              <a:t>Results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86" name="Gerade Verbindung mit Pfeil 85"/>
          <p:cNvCxnSpPr>
            <a:stCxn id="7" idx="2"/>
            <a:endCxn id="85" idx="0"/>
          </p:cNvCxnSpPr>
          <p:nvPr/>
        </p:nvCxnSpPr>
        <p:spPr bwMode="auto">
          <a:xfrm>
            <a:off x="4535896" y="5157160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Gerade Verbindung mit Pfeil 99"/>
          <p:cNvCxnSpPr>
            <a:stCxn id="21" idx="2"/>
            <a:endCxn id="6" idx="0"/>
          </p:cNvCxnSpPr>
          <p:nvPr/>
        </p:nvCxnSpPr>
        <p:spPr bwMode="auto">
          <a:xfrm>
            <a:off x="4535896" y="3140920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Gewinkelte Verbindung 104"/>
          <p:cNvCxnSpPr>
            <a:stCxn id="60" idx="2"/>
            <a:endCxn id="6" idx="1"/>
          </p:cNvCxnSpPr>
          <p:nvPr/>
        </p:nvCxnSpPr>
        <p:spPr bwMode="auto">
          <a:xfrm rot="16200000" flipH="1">
            <a:off x="2537708" y="2834852"/>
            <a:ext cx="792120" cy="140425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Gerade Verbindung mit Pfeil 110"/>
          <p:cNvCxnSpPr>
            <a:stCxn id="22" idx="2"/>
            <a:endCxn id="84" idx="0"/>
          </p:cNvCxnSpPr>
          <p:nvPr/>
        </p:nvCxnSpPr>
        <p:spPr bwMode="auto">
          <a:xfrm>
            <a:off x="6804250" y="2132808"/>
            <a:ext cx="0" cy="5761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Gerade Verbindung mit Pfeil 115"/>
          <p:cNvCxnSpPr>
            <a:stCxn id="84" idx="1"/>
            <a:endCxn id="21" idx="3"/>
          </p:cNvCxnSpPr>
          <p:nvPr/>
        </p:nvCxnSpPr>
        <p:spPr bwMode="auto">
          <a:xfrm flipH="1" flipV="1">
            <a:off x="5435896" y="2924920"/>
            <a:ext cx="468354" cy="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Gewinkelte Verbindung 118"/>
          <p:cNvCxnSpPr>
            <a:stCxn id="60" idx="2"/>
            <a:endCxn id="7" idx="1"/>
          </p:cNvCxnSpPr>
          <p:nvPr/>
        </p:nvCxnSpPr>
        <p:spPr bwMode="auto">
          <a:xfrm rot="16200000" flipH="1">
            <a:off x="2033648" y="3338912"/>
            <a:ext cx="1800240" cy="140425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hteck 19"/>
          <p:cNvSpPr/>
          <p:nvPr/>
        </p:nvSpPr>
        <p:spPr bwMode="auto">
          <a:xfrm>
            <a:off x="3635896" y="1700808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0" dirty="0">
                <a:solidFill>
                  <a:schemeClr val="bg1"/>
                </a:solidFill>
                <a:latin typeface="Tw Cen MT" panose="020B0602020104020603" pitchFamily="34" charset="0"/>
              </a:rPr>
              <a:t>Transcription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23" name="Gerade Verbindung mit Pfeil 22"/>
          <p:cNvCxnSpPr>
            <a:stCxn id="20" idx="2"/>
            <a:endCxn id="21" idx="0"/>
          </p:cNvCxnSpPr>
          <p:nvPr/>
        </p:nvCxnSpPr>
        <p:spPr bwMode="auto">
          <a:xfrm>
            <a:off x="4535896" y="2132856"/>
            <a:ext cx="0" cy="5760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>
            <a:stCxn id="22" idx="1"/>
            <a:endCxn id="20" idx="3"/>
          </p:cNvCxnSpPr>
          <p:nvPr/>
        </p:nvCxnSpPr>
        <p:spPr bwMode="auto">
          <a:xfrm flipH="1">
            <a:off x="5435896" y="1916808"/>
            <a:ext cx="468354" cy="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77411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The Deaf Musicologist from Mars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71226-4EA5-4356-8ACE-7BD5F444C0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209193"/>
            <a:ext cx="1979712" cy="9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33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Jazz Research Questions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>
                <a:latin typeface="Tw Cen MT" panose="020B0602020104020603" pitchFamily="34" charset="0"/>
              </a:rPr>
              <a:t>Psychological perspective</a:t>
            </a:r>
          </a:p>
          <a:p>
            <a:pPr marL="98298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Creative process: qualitative and quantitative models</a:t>
            </a:r>
          </a:p>
          <a:p>
            <a:pPr marL="98298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Performance aspects: Micro-timing, intonation, timbre, loudness</a:t>
            </a:r>
          </a:p>
          <a:p>
            <a:pPr marL="98298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General psychological questions (e.g., sequence generation)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>
                <a:latin typeface="Tw Cen MT" panose="020B0602020104020603" pitchFamily="34" charset="0"/>
              </a:rPr>
              <a:t>Historical/cultural perspective</a:t>
            </a:r>
          </a:p>
          <a:p>
            <a:pPr marL="98298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Stylistic developments, comparison of performers</a:t>
            </a:r>
          </a:p>
          <a:p>
            <a:pPr marL="98298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Testing jazz theory (e.g., chords vs. scales)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>
                <a:latin typeface="Tw Cen MT" panose="020B0602020104020603" pitchFamily="34" charset="0"/>
              </a:rPr>
              <a:t>Applications (e.g., jazz education)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>
                <a:latin typeface="Tw Cen MT" panose="020B0602020104020603" pitchFamily="34" charset="0"/>
              </a:rPr>
              <a:t>Interaction of perspectives</a:t>
            </a:r>
          </a:p>
        </p:txBody>
      </p:sp>
    </p:spTree>
    <p:extLst>
      <p:ext uri="{BB962C8B-B14F-4D97-AF65-F5344CB8AC3E}">
        <p14:creationId xmlns:p14="http://schemas.microsoft.com/office/powerpoint/2010/main" val="3988646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108060-4D23-46A1-86BD-BE2794E0E5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GB" sz="2000" dirty="0">
                <a:solidFill>
                  <a:srgbClr val="DDDDDD"/>
                </a:solidFill>
                <a:latin typeface="Tw Cen MT" panose="020B0602020104020603" pitchFamily="34" charset="0"/>
              </a:rPr>
              <a:t>DFG funded research project at the University of Music “Franz Liszt” Weimar (10/2012-4/2017).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2000" dirty="0">
                <a:solidFill>
                  <a:srgbClr val="DDDDDD"/>
                </a:solidFill>
                <a:latin typeface="Tw Cen MT" panose="020B0602020104020603" pitchFamily="34" charset="0"/>
              </a:rPr>
              <a:t>Compilation of the </a:t>
            </a:r>
            <a:r>
              <a:rPr lang="en-GB" sz="2000" dirty="0">
                <a:solidFill>
                  <a:srgbClr val="FF6600"/>
                </a:solidFill>
                <a:latin typeface="Tw Cen MT" panose="020B0602020104020603" pitchFamily="34" charset="0"/>
              </a:rPr>
              <a:t>Weimar Jazz Database </a:t>
            </a:r>
            <a:r>
              <a:rPr lang="en-GB" sz="2000" dirty="0">
                <a:solidFill>
                  <a:srgbClr val="DDDDDD"/>
                </a:solidFill>
                <a:latin typeface="Tw Cen MT" panose="020B0602020104020603" pitchFamily="34" charset="0"/>
              </a:rPr>
              <a:t>with 456 high-quality monophonic jazz solo transcriptions.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GB" sz="2000" dirty="0">
                <a:solidFill>
                  <a:srgbClr val="DDDDDD"/>
                </a:solidFill>
                <a:latin typeface="Tw Cen MT" panose="020B0602020104020603" pitchFamily="34" charset="0"/>
              </a:rPr>
              <a:t>Development of analysis tools (</a:t>
            </a:r>
            <a:r>
              <a:rPr lang="en-GB" sz="2000" dirty="0" err="1">
                <a:solidFill>
                  <a:srgbClr val="FF6600"/>
                </a:solidFill>
                <a:latin typeface="Tw Cen MT" panose="020B0602020104020603" pitchFamily="34" charset="0"/>
              </a:rPr>
              <a:t>MeloSpySuite</a:t>
            </a:r>
            <a:r>
              <a:rPr lang="en-GB" sz="2000" dirty="0">
                <a:solidFill>
                  <a:srgbClr val="FF6600"/>
                </a:solidFill>
                <a:latin typeface="Tw Cen MT" panose="020B0602020104020603" pitchFamily="34" charset="0"/>
              </a:rPr>
              <a:t>, </a:t>
            </a:r>
            <a:r>
              <a:rPr lang="en-GB" sz="2000" dirty="0" err="1">
                <a:solidFill>
                  <a:srgbClr val="FF6600"/>
                </a:solidFill>
                <a:latin typeface="Tw Cen MT" panose="020B0602020104020603" pitchFamily="34" charset="0"/>
              </a:rPr>
              <a:t>MeloSpyGUI</a:t>
            </a:r>
            <a:r>
              <a:rPr lang="en-GB" sz="2000" dirty="0">
                <a:solidFill>
                  <a:srgbClr val="DDDDDD"/>
                </a:solidFill>
                <a:latin typeface="Tw Cen MT" panose="020B0602020104020603" pitchFamily="34" charset="0"/>
              </a:rPr>
              <a:t>). </a:t>
            </a:r>
          </a:p>
          <a:p>
            <a:pPr>
              <a:spcAft>
                <a:spcPts val="1200"/>
              </a:spcAft>
            </a:pPr>
            <a:endParaRPr lang="de-DE" sz="2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0A51A71-AC42-4EDB-BA0F-1426F4AD39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00050" lvl="1" indent="0" eaLnBrk="1" hangingPunct="1">
              <a:spcAft>
                <a:spcPts val="1200"/>
              </a:spcAft>
              <a:buNone/>
            </a:pPr>
            <a:r>
              <a:rPr lang="en-GB" sz="2000" dirty="0">
                <a:latin typeface="Tw Cen MT" panose="020B0602020104020603" pitchFamily="34" charset="0"/>
              </a:rPr>
              <a:t>Follow-up project (10/2017-09/2019)</a:t>
            </a:r>
          </a:p>
          <a:p>
            <a:pPr marL="400050" lvl="1" indent="0" eaLnBrk="1" hangingPunct="1">
              <a:spcAft>
                <a:spcPts val="1200"/>
              </a:spcAft>
              <a:buNone/>
            </a:pPr>
            <a:r>
              <a:rPr lang="en-GB" sz="2000" dirty="0">
                <a:latin typeface="Tw Cen MT" panose="020B0602020104020603" pitchFamily="34" charset="0"/>
              </a:rPr>
              <a:t>International project (UK, US, FR, DE)</a:t>
            </a:r>
          </a:p>
          <a:p>
            <a:pPr marL="400050" lvl="1" indent="0" eaLnBrk="1" hangingPunct="1">
              <a:spcAft>
                <a:spcPts val="1200"/>
              </a:spcAft>
              <a:buNone/>
            </a:pPr>
            <a:r>
              <a:rPr lang="en-GB" sz="2000" dirty="0">
                <a:latin typeface="Tw Cen MT" panose="020B0602020104020603" pitchFamily="34" charset="0"/>
              </a:rPr>
              <a:t>Dedicated to </a:t>
            </a:r>
            <a:r>
              <a:rPr lang="en-GB" sz="2000" dirty="0">
                <a:solidFill>
                  <a:srgbClr val="FF6600"/>
                </a:solidFill>
                <a:latin typeface="Tw Cen MT" panose="020B0602020104020603" pitchFamily="34" charset="0"/>
              </a:rPr>
              <a:t>patterns</a:t>
            </a:r>
            <a:r>
              <a:rPr lang="en-GB" sz="2000" dirty="0">
                <a:latin typeface="Tw Cen MT" panose="020B0602020104020603" pitchFamily="34" charset="0"/>
              </a:rPr>
              <a:t> and </a:t>
            </a:r>
            <a:r>
              <a:rPr lang="en-GB" sz="2000" dirty="0">
                <a:solidFill>
                  <a:srgbClr val="FF6600"/>
                </a:solidFill>
                <a:latin typeface="Tw Cen MT" panose="020B0602020104020603" pitchFamily="34" charset="0"/>
              </a:rPr>
              <a:t>licks</a:t>
            </a:r>
            <a:r>
              <a:rPr lang="en-GB" sz="2000" dirty="0">
                <a:latin typeface="Tw Cen MT" panose="020B0602020104020603" pitchFamily="34" charset="0"/>
              </a:rPr>
              <a:t> </a:t>
            </a:r>
          </a:p>
          <a:p>
            <a:pPr marL="400050" lvl="1" indent="0" eaLnBrk="1" hangingPunct="1">
              <a:spcAft>
                <a:spcPts val="1200"/>
              </a:spcAft>
              <a:buNone/>
            </a:pPr>
            <a:r>
              <a:rPr lang="en-GB" sz="2000" dirty="0">
                <a:solidFill>
                  <a:srgbClr val="FF6600"/>
                </a:solidFill>
                <a:latin typeface="Tw Cen MT" panose="020B0602020104020603" pitchFamily="34" charset="0"/>
              </a:rPr>
              <a:t>DTL1000 Database </a:t>
            </a:r>
            <a:r>
              <a:rPr lang="en-GB" sz="2000" dirty="0">
                <a:latin typeface="Tw Cen MT" panose="020B0602020104020603" pitchFamily="34" charset="0"/>
              </a:rPr>
              <a:t>(~1,700 solos) with automated transcriptions and discographic metadata</a:t>
            </a:r>
          </a:p>
          <a:p>
            <a:pPr marL="400050" lvl="1" indent="0" eaLnBrk="1" hangingPunct="1">
              <a:spcAft>
                <a:spcPts val="1200"/>
              </a:spcAft>
              <a:buNone/>
            </a:pPr>
            <a:r>
              <a:rPr lang="en-GB" sz="2000" dirty="0">
                <a:latin typeface="Tw Cen MT" panose="020B0602020104020603" pitchFamily="34" charset="0"/>
              </a:rPr>
              <a:t>Development of tools for pattern mining and search</a:t>
            </a:r>
          </a:p>
          <a:p>
            <a:pPr marL="0" indent="0">
              <a:spcAft>
                <a:spcPts val="1200"/>
              </a:spcAft>
              <a:buNone/>
            </a:pPr>
            <a:endParaRPr lang="de-DE" sz="2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28382D-4D3A-486C-897D-260E0EF9B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B1B703-56BA-4413-A2CA-4239E1C14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616335"/>
            <a:ext cx="3150101" cy="9009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E954F4-5A91-427C-973B-6B28140D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6" y="797264"/>
            <a:ext cx="221225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3423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Weimar Jazz Database (WJD)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456 </a:t>
            </a:r>
            <a:r>
              <a:rPr lang="en-GB" sz="2000" dirty="0">
                <a:latin typeface="Tw Cen MT" panose="020B0602020104020603" pitchFamily="34" charset="0"/>
              </a:rPr>
              <a:t>solos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 by 78 different performers</a:t>
            </a:r>
            <a:r>
              <a:rPr lang="en-GB" sz="2000" dirty="0">
                <a:latin typeface="Tw Cen MT" panose="020B0602020104020603" pitchFamily="34" charset="0"/>
              </a:rPr>
              <a:t>. 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200,809 tone events.</a:t>
            </a:r>
            <a:endParaRPr lang="en-GB" sz="20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Top performer: </a:t>
            </a:r>
            <a:r>
              <a:rPr lang="en-GB" sz="2000" u="sng" dirty="0">
                <a:solidFill>
                  <a:schemeClr val="tx1"/>
                </a:solidFill>
                <a:latin typeface="Tw Cen MT" panose="020B0602020104020603" pitchFamily="34" charset="0"/>
              </a:rPr>
              <a:t>Coltrane (20</a:t>
            </a:r>
            <a:r>
              <a:rPr lang="en-GB" sz="2000" u="sng" dirty="0">
                <a:latin typeface="Tw Cen MT" panose="020B0602020104020603" pitchFamily="34" charset="0"/>
              </a:rPr>
              <a:t>)</a:t>
            </a:r>
            <a:r>
              <a:rPr lang="en-GB" sz="2000" dirty="0">
                <a:latin typeface="Tw Cen MT" panose="020B0602020104020603" pitchFamily="34" charset="0"/>
              </a:rPr>
              <a:t>, Davis (19), 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Parker (17), </a:t>
            </a:r>
            <a:r>
              <a:rPr lang="en-GB" sz="2000" dirty="0">
                <a:latin typeface="Tw Cen MT" panose="020B0602020104020603" pitchFamily="34" charset="0"/>
              </a:rPr>
              <a:t>Rollins (13), 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Liebman (11), </a:t>
            </a:r>
            <a:r>
              <a:rPr lang="en-GB" sz="2000" dirty="0" err="1">
                <a:solidFill>
                  <a:schemeClr val="tx1"/>
                </a:solidFill>
                <a:latin typeface="Tw Cen MT" panose="020B0602020104020603" pitchFamily="34" charset="0"/>
              </a:rPr>
              <a:t>Brecker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 (10), </a:t>
            </a:r>
            <a:r>
              <a:rPr lang="en-GB" sz="2000" dirty="0">
                <a:latin typeface="Tw Cen MT" panose="020B0602020104020603" pitchFamily="34" charset="0"/>
              </a:rPr>
              <a:t>Shorter (10), S. Coleman (10).</a:t>
            </a:r>
            <a:endParaRPr lang="en-GB" sz="20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Styles: traditional (32), swing (66), bebop (56), cool (54), hard bop (76), </a:t>
            </a:r>
            <a:r>
              <a:rPr lang="en-GB" sz="2000" u="sng" dirty="0">
                <a:latin typeface="Tw Cen MT" panose="020B0602020104020603" pitchFamily="34" charset="0"/>
              </a:rPr>
              <a:t>post-bop (147)</a:t>
            </a:r>
            <a:r>
              <a:rPr lang="en-GB" sz="2000" dirty="0">
                <a:latin typeface="Tw Cen MT" panose="020B0602020104020603" pitchFamily="34" charset="0"/>
              </a:rPr>
              <a:t>, free (5 = Ornette Coleman).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Instruments: </a:t>
            </a:r>
            <a:r>
              <a:rPr lang="en-GB" sz="2000" u="sng" dirty="0" err="1">
                <a:latin typeface="Tw Cen MT" panose="020B0602020104020603" pitchFamily="34" charset="0"/>
              </a:rPr>
              <a:t>ts</a:t>
            </a:r>
            <a:r>
              <a:rPr lang="en-GB" sz="2000" u="sng" dirty="0">
                <a:latin typeface="Tw Cen MT" panose="020B0602020104020603" pitchFamily="34" charset="0"/>
              </a:rPr>
              <a:t> (158)</a:t>
            </a:r>
            <a:r>
              <a:rPr lang="en-GB" sz="2000" dirty="0">
                <a:latin typeface="Tw Cen MT" panose="020B0602020104020603" pitchFamily="34" charset="0"/>
              </a:rPr>
              <a:t>, </a:t>
            </a:r>
            <a:r>
              <a:rPr lang="en-GB" sz="2000" dirty="0" err="1">
                <a:latin typeface="Tw Cen MT" panose="020B0602020104020603" pitchFamily="34" charset="0"/>
              </a:rPr>
              <a:t>tp</a:t>
            </a:r>
            <a:r>
              <a:rPr lang="en-GB" sz="2000" dirty="0">
                <a:latin typeface="Tw Cen MT" panose="020B0602020104020603" pitchFamily="34" charset="0"/>
              </a:rPr>
              <a:t> (101), as (80), tb (26), ss (23), other (68).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Time range: 1925 – 2009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Focus on the jazz canon, nearly exclusively US-American musicians.</a:t>
            </a:r>
          </a:p>
        </p:txBody>
      </p:sp>
    </p:spTree>
    <p:extLst>
      <p:ext uri="{BB962C8B-B14F-4D97-AF65-F5344CB8AC3E}">
        <p14:creationId xmlns:p14="http://schemas.microsoft.com/office/powerpoint/2010/main" val="3908891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 WJD: Solos over time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293296"/>
            <a:ext cx="7772400" cy="448072"/>
          </a:xfrm>
        </p:spPr>
        <p:txBody>
          <a:bodyPr/>
          <a:lstStyle/>
          <a:p>
            <a:pPr marL="0" indent="0" algn="ctr">
              <a:buNone/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700808"/>
            <a:ext cx="7560000" cy="4637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30409" y="285293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Bigband Gap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802793" y="3532946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Fusion Gap</a:t>
            </a:r>
          </a:p>
        </p:txBody>
      </p:sp>
      <p:cxnSp>
        <p:nvCxnSpPr>
          <p:cNvPr id="8" name="Gerade Verbindung mit Pfeil 7"/>
          <p:cNvCxnSpPr/>
          <p:nvPr/>
        </p:nvCxnSpPr>
        <p:spPr bwMode="auto">
          <a:xfrm>
            <a:off x="1928063" y="3253046"/>
            <a:ext cx="195665" cy="15441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6" idx="2"/>
          </p:cNvCxnSpPr>
          <p:nvPr/>
        </p:nvCxnSpPr>
        <p:spPr bwMode="auto">
          <a:xfrm>
            <a:off x="5473009" y="3933056"/>
            <a:ext cx="1" cy="11840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4948430" y="2132856"/>
            <a:ext cx="1353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Golden Era</a:t>
            </a:r>
          </a:p>
        </p:txBody>
      </p:sp>
      <p:cxnSp>
        <p:nvCxnSpPr>
          <p:cNvPr id="13" name="Gerade Verbindung mit Pfeil 12"/>
          <p:cNvCxnSpPr>
            <a:stCxn id="12" idx="2"/>
          </p:cNvCxnSpPr>
          <p:nvPr/>
        </p:nvCxnSpPr>
        <p:spPr bwMode="auto">
          <a:xfrm flipH="1">
            <a:off x="4572000" y="2532966"/>
            <a:ext cx="1053410" cy="7200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4057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67928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Performance Aspects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2A2971-528F-418A-BEBF-A7A6AC19E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1988840"/>
            <a:ext cx="1368152" cy="6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501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What is the distribution of tempos in jazz?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1448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Tempo Distribution WJD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5" y="1701278"/>
            <a:ext cx="7100170" cy="4786477"/>
          </a:xfr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18E2058-CF61-4CE9-A600-8CDE54702F67}"/>
              </a:ext>
            </a:extLst>
          </p:cNvPr>
          <p:cNvCxnSpPr/>
          <p:nvPr/>
        </p:nvCxnSpPr>
        <p:spPr bwMode="auto">
          <a:xfrm flipV="1">
            <a:off x="2627784" y="3140968"/>
            <a:ext cx="0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A4E14414-7B74-498F-9408-39B434E65603}"/>
              </a:ext>
            </a:extLst>
          </p:cNvPr>
          <p:cNvSpPr txBox="1"/>
          <p:nvPr/>
        </p:nvSpPr>
        <p:spPr>
          <a:xfrm>
            <a:off x="1432575" y="285293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73 bpm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6E8E7DD-410A-457B-9E82-A180E7066A20}"/>
              </a:ext>
            </a:extLst>
          </p:cNvPr>
          <p:cNvCxnSpPr/>
          <p:nvPr/>
        </p:nvCxnSpPr>
        <p:spPr bwMode="auto">
          <a:xfrm>
            <a:off x="1928063" y="3253046"/>
            <a:ext cx="699721" cy="12560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FF251C1-E5EC-40FD-8443-B1C841D0DBF0}"/>
              </a:ext>
            </a:extLst>
          </p:cNvPr>
          <p:cNvSpPr txBox="1"/>
          <p:nvPr/>
        </p:nvSpPr>
        <p:spPr>
          <a:xfrm>
            <a:off x="2241265" y="1989352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133 bpm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12D6925-655A-4C21-9971-CD7E76FCB335}"/>
              </a:ext>
            </a:extLst>
          </p:cNvPr>
          <p:cNvCxnSpPr>
            <a:stCxn id="9" idx="2"/>
          </p:cNvCxnSpPr>
          <p:nvPr/>
        </p:nvCxnSpPr>
        <p:spPr bwMode="auto">
          <a:xfrm>
            <a:off x="2807286" y="2389462"/>
            <a:ext cx="1044634" cy="4634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8E6A6B1-0316-4DC2-A016-32550E3E72C2}"/>
              </a:ext>
            </a:extLst>
          </p:cNvPr>
          <p:cNvSpPr txBox="1"/>
          <p:nvPr/>
        </p:nvSpPr>
        <p:spPr>
          <a:xfrm>
            <a:off x="4376347" y="1989352"/>
            <a:ext cx="11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182 bpm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9D1B2D3-9D18-40EC-ABCB-6828105919BE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4572000" y="2389462"/>
            <a:ext cx="370368" cy="13995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A681694-F61E-4610-91E5-22BCAAAB80ED}"/>
              </a:ext>
            </a:extLst>
          </p:cNvPr>
          <p:cNvSpPr txBox="1"/>
          <p:nvPr/>
        </p:nvSpPr>
        <p:spPr>
          <a:xfrm>
            <a:off x="5951046" y="2621199"/>
            <a:ext cx="11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234 bpm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D9C6944-09F3-44AA-9F68-465EC623585F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flipH="1">
            <a:off x="5662449" y="3021309"/>
            <a:ext cx="854618" cy="11678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CA8B4E1-BD63-4E09-8230-FD705332A251}"/>
              </a:ext>
            </a:extLst>
          </p:cNvPr>
          <p:cNvSpPr txBox="1"/>
          <p:nvPr/>
        </p:nvSpPr>
        <p:spPr>
          <a:xfrm>
            <a:off x="6915859" y="3205119"/>
            <a:ext cx="113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289 bpm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4B1D8E5-2ACE-41E7-9FCF-40460DDDCDB1}"/>
              </a:ext>
            </a:extLst>
          </p:cNvPr>
          <p:cNvCxnSpPr>
            <a:cxnSpLocks/>
          </p:cNvCxnSpPr>
          <p:nvPr/>
        </p:nvCxnSpPr>
        <p:spPr bwMode="auto">
          <a:xfrm flipH="1">
            <a:off x="6669466" y="3594045"/>
            <a:ext cx="854618" cy="11678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0203106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Tempo Distribution WJD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F1C65EC7-133B-4E5F-8E19-B09F3E23A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Tempo fields follow a harmonic series over </a:t>
            </a:r>
            <a:r>
              <a:rPr lang="de-DE" sz="2000" dirty="0"/>
              <a:t>f</a:t>
            </a:r>
            <a:r>
              <a:rPr lang="de-DE" sz="2000" baseline="-25000" dirty="0"/>
              <a:t>0</a:t>
            </a:r>
            <a:r>
              <a:rPr lang="en-US" sz="2000" dirty="0"/>
              <a:t> = 58.5 bpm (~1 Hz)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1800" dirty="0">
                <a:solidFill>
                  <a:srgbClr val="FF6600"/>
                </a:solidFill>
              </a:rPr>
              <a:t>Indicator for an adaptable central neural oscillator for beat generation!</a:t>
            </a:r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3DE9B5AE-81FD-45F1-A7E9-FC2C99F05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36153"/>
              </p:ext>
            </p:extLst>
          </p:nvPr>
        </p:nvGraphicFramePr>
        <p:xfrm>
          <a:off x="1439652" y="2395220"/>
          <a:ext cx="6264695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4267972447"/>
                    </a:ext>
                  </a:extLst>
                </a:gridCol>
                <a:gridCol w="1308322">
                  <a:extLst>
                    <a:ext uri="{9D8B030D-6E8A-4147-A177-3AD203B41FA5}">
                      <a16:colId xmlns:a16="http://schemas.microsoft.com/office/drawing/2014/main" val="2926978798"/>
                    </a:ext>
                  </a:extLst>
                </a:gridCol>
                <a:gridCol w="1716014">
                  <a:extLst>
                    <a:ext uri="{9D8B030D-6E8A-4147-A177-3AD203B41FA5}">
                      <a16:colId xmlns:a16="http://schemas.microsoft.com/office/drawing/2014/main" val="2732471933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106683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rgbClr val="FF6600"/>
                          </a:solidFill>
                        </a:rPr>
                        <a:t>Tempo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6600"/>
                          </a:solidFill>
                        </a:rPr>
                        <a:t>Partial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6600"/>
                          </a:solidFill>
                        </a:rPr>
                        <a:t>     Nominal f</a:t>
                      </a:r>
                      <a:r>
                        <a:rPr lang="de-DE" baseline="-25000" dirty="0">
                          <a:solidFill>
                            <a:srgbClr val="FF6600"/>
                          </a:solidFill>
                        </a:rPr>
                        <a:t>0</a:t>
                      </a:r>
                      <a:endParaRPr lang="de-DE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rgbClr val="FF6600"/>
                          </a:solidFill>
                        </a:rPr>
                        <a:t>Δ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53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4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1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181.7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17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233.8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234.0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5:1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292.5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|</a:t>
                      </a:r>
                      <a:r>
                        <a:rPr lang="de-DE" dirty="0" err="1"/>
                        <a:t>Δf</a:t>
                      </a:r>
                      <a:r>
                        <a:rPr lang="de-DE" dirty="0"/>
                        <a:t>| = 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91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978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What is swing? 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494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It’s 1959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8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Swing Ratio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GB" sz="2000" dirty="0">
                <a:latin typeface="Tw Cen MT" panose="020B0602020104020603" pitchFamily="34" charset="0"/>
              </a:rPr>
              <a:t>Average swing ratio (</a:t>
            </a:r>
            <a:r>
              <a:rPr lang="en-GB" sz="2000" dirty="0" err="1">
                <a:latin typeface="Tw Cen MT" panose="020B0602020104020603" pitchFamily="34" charset="0"/>
              </a:rPr>
              <a:t>long:short</a:t>
            </a:r>
            <a:r>
              <a:rPr lang="en-GB" sz="2000" dirty="0">
                <a:latin typeface="Tw Cen MT" panose="020B0602020104020603" pitchFamily="34" charset="0"/>
              </a:rPr>
              <a:t>)  is 4:3. 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2115534" y="4365104"/>
            <a:ext cx="548080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50" y="1754077"/>
            <a:ext cx="6329900" cy="42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13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 err="1"/>
              <a:t>Stylometrics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43BA2DF-0773-4498-AC80-CFC5D919DFAF}"/>
              </a:ext>
            </a:extLst>
          </p:cNvPr>
          <p:cNvGrpSpPr/>
          <p:nvPr/>
        </p:nvGrpSpPr>
        <p:grpSpPr>
          <a:xfrm>
            <a:off x="3143335" y="1988840"/>
            <a:ext cx="2857331" cy="684076"/>
            <a:chOff x="2398745" y="1988840"/>
            <a:chExt cx="2857331" cy="68407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D6920C2-2F29-4843-A3E4-CCED1190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1988840"/>
              <a:ext cx="1368152" cy="68407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F21D0F4-54A6-499B-AD09-BA4486EBF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745" y="1988840"/>
              <a:ext cx="1368152" cy="684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5635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How does jazz differ from </a:t>
            </a:r>
            <a:br>
              <a:rPr lang="en-GB" sz="3200" dirty="0"/>
            </a:br>
            <a:r>
              <a:rPr lang="en-GB" sz="3200" dirty="0"/>
              <a:t>other musical styles?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2947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Interval Distribution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2" y="1701278"/>
            <a:ext cx="6942296" cy="4680048"/>
          </a:xfrm>
          <a:ln>
            <a:solidFill>
              <a:schemeClr val="bg1">
                <a:alpha val="19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5593B8-47F3-441C-858C-1F3DAA24D8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" b="-1905"/>
          <a:stretch/>
        </p:blipFill>
        <p:spPr>
          <a:xfrm>
            <a:off x="3203848" y="1890586"/>
            <a:ext cx="2868971" cy="39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5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intervallverteilung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15" y="104864"/>
            <a:ext cx="4923370" cy="6564496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61B40E-CC32-464D-8B8A-EB222D290E0C}"/>
              </a:ext>
            </a:extLst>
          </p:cNvPr>
          <p:cNvSpPr txBox="1"/>
          <p:nvPr/>
        </p:nvSpPr>
        <p:spPr>
          <a:xfrm>
            <a:off x="2627783" y="2420888"/>
            <a:ext cx="4068000" cy="23038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Differences: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Avoid tone repetitions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Much more chromatic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Larger intervals more frequent</a:t>
            </a:r>
          </a:p>
          <a:p>
            <a:pPr algn="l"/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Similarities: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Step movement prevalent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Descending/ascending asymmetry</a:t>
            </a:r>
          </a:p>
          <a:p>
            <a:pPr algn="l"/>
            <a:endParaRPr lang="en-US" i="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52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What are the differences </a:t>
            </a:r>
            <a:br>
              <a:rPr lang="en-GB" sz="3200" dirty="0"/>
            </a:br>
            <a:r>
              <a:rPr lang="en-GB" sz="3200" dirty="0"/>
              <a:t>between certain performers?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6025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266" y="-288032"/>
            <a:ext cx="11044906" cy="74614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sz="4000" dirty="0"/>
              <a:t>Miles vs. Trane</a:t>
            </a:r>
          </a:p>
        </p:txBody>
      </p:sp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26EA3C32-382B-41BD-9FDA-DCC0B05C81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157953"/>
              </p:ext>
            </p:extLst>
          </p:nvPr>
        </p:nvGraphicFramePr>
        <p:xfrm>
          <a:off x="685800" y="1828800"/>
          <a:ext cx="7772400" cy="4866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rgbClr val="FF6600"/>
                          </a:solidFill>
                          <a:latin typeface="Tw Cen MT" panose="020B0602020104020603" pitchFamily="34" charset="0"/>
                        </a:rPr>
                        <a:t>John Coltrane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rgbClr val="FF6600"/>
                          </a:solidFill>
                          <a:latin typeface="Tw Cen MT" panose="020B0602020104020603" pitchFamily="34" charset="0"/>
                        </a:rPr>
                        <a:t>Miles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Rhythm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Mostly fast lines („Sheets of sound“)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Rhythmically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more diverse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Longer tones &amp; pauses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Intervals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descending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ascending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Less tone repetitions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tone repetitions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Larger intervals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Smaller intervals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thirds &amp; arpeggios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Fewer thirds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Pitch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Larger pitch range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Smaller pitch range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Avoids thirds, more blue notes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Midlevel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Units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lines, expressive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&amp; fragments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licks, melody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&amp; void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Fewer 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No common pattern vocabulary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trane_countdown_snip">
            <a:hlinkClick r:id="" action="ppaction://media"/>
            <a:extLst>
              <a:ext uri="{FF2B5EF4-FFF2-40B4-BE49-F238E27FC236}">
                <a16:creationId xmlns:a16="http://schemas.microsoft.com/office/drawing/2014/main" id="{93D605EC-5EB0-4773-89B7-0EBE413E6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0187" y="1837800"/>
            <a:ext cx="360000" cy="360000"/>
          </a:xfrm>
          <a:prstGeom prst="rect">
            <a:avLst/>
          </a:prstGeom>
        </p:spPr>
      </p:pic>
      <p:pic>
        <p:nvPicPr>
          <p:cNvPr id="7" name="miles_vierd_blues_snip">
            <a:hlinkClick r:id="" action="ppaction://media"/>
            <a:extLst>
              <a:ext uri="{FF2B5EF4-FFF2-40B4-BE49-F238E27FC236}">
                <a16:creationId xmlns:a16="http://schemas.microsoft.com/office/drawing/2014/main" id="{520E2F86-F64E-4DFA-B69B-D6532F9DA3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4288" y="18378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2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266" y="-288032"/>
            <a:ext cx="11044906" cy="74614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08920"/>
            <a:ext cx="7772400" cy="1066800"/>
          </a:xfrm>
          <a:ln>
            <a:noFill/>
          </a:ln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Hot       vs.     Cool 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DAE6C90F-2841-43D4-B096-95272601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956061"/>
              </p:ext>
            </p:extLst>
          </p:nvPr>
        </p:nvGraphicFramePr>
        <p:xfrm>
          <a:off x="395536" y="3861048"/>
          <a:ext cx="6120681" cy="22092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40227">
                  <a:extLst>
                    <a:ext uri="{9D8B030D-6E8A-4147-A177-3AD203B41FA5}">
                      <a16:colId xmlns:a16="http://schemas.microsoft.com/office/drawing/2014/main" val="2464490502"/>
                    </a:ext>
                  </a:extLst>
                </a:gridCol>
                <a:gridCol w="2040227">
                  <a:extLst>
                    <a:ext uri="{9D8B030D-6E8A-4147-A177-3AD203B41FA5}">
                      <a16:colId xmlns:a16="http://schemas.microsoft.com/office/drawing/2014/main" val="2155823627"/>
                    </a:ext>
                  </a:extLst>
                </a:gridCol>
                <a:gridCol w="2040227">
                  <a:extLst>
                    <a:ext uri="{9D8B030D-6E8A-4147-A177-3AD203B41FA5}">
                      <a16:colId xmlns:a16="http://schemas.microsoft.com/office/drawing/2014/main" val="3494727328"/>
                    </a:ext>
                  </a:extLst>
                </a:gridCol>
              </a:tblGrid>
              <a:tr h="368211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6600"/>
                          </a:solidFill>
                        </a:rPr>
                        <a:t>Big 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6600"/>
                          </a:solidFill>
                        </a:rPr>
                        <a:t>John Coltrane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rgbClr val="FF6600"/>
                          </a:solidFill>
                        </a:rPr>
                        <a:t>Miles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87641"/>
                  </a:ext>
                </a:extLst>
              </a:tr>
              <a:tr h="368211">
                <a:tc>
                  <a:txBody>
                    <a:bodyPr/>
                    <a:lstStyle/>
                    <a:p>
                      <a:r>
                        <a:rPr lang="en-US" noProof="0"/>
                        <a:t>Openess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75651"/>
                  </a:ext>
                </a:extLst>
              </a:tr>
              <a:tr h="368211">
                <a:tc>
                  <a:txBody>
                    <a:bodyPr/>
                    <a:lstStyle/>
                    <a:p>
                      <a:r>
                        <a:rPr lang="en-US" noProof="0"/>
                        <a:t>Extraversion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74096"/>
                  </a:ext>
                </a:extLst>
              </a:tr>
              <a:tr h="368211">
                <a:tc>
                  <a:txBody>
                    <a:bodyPr/>
                    <a:lstStyle/>
                    <a:p>
                      <a:r>
                        <a:rPr lang="en-US" noProof="0" dirty="0"/>
                        <a:t>Conscientiousness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83244"/>
                  </a:ext>
                </a:extLst>
              </a:tr>
              <a:tr h="368211">
                <a:tc>
                  <a:txBody>
                    <a:bodyPr/>
                    <a:lstStyle/>
                    <a:p>
                      <a:r>
                        <a:rPr lang="en-US" noProof="0"/>
                        <a:t>Neuroticism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49433"/>
                  </a:ext>
                </a:extLst>
              </a:tr>
              <a:tr h="368211">
                <a:tc>
                  <a:txBody>
                    <a:bodyPr/>
                    <a:lstStyle/>
                    <a:p>
                      <a:r>
                        <a:rPr lang="en-US" noProof="0"/>
                        <a:t>Agreeableness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8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10427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How did solos change over time?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6387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 Pitch Range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293296"/>
            <a:ext cx="7772400" cy="44807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Tw Cen MT" panose="020B0602020104020603" pitchFamily="34" charset="0"/>
              </a:rPr>
              <a:t>Expanding ranges (</a:t>
            </a:r>
            <a:r>
              <a:rPr lang="el-GR" sz="2400" dirty="0">
                <a:latin typeface="Arial"/>
                <a:cs typeface="Arial"/>
              </a:rPr>
              <a:t>ρ</a:t>
            </a:r>
            <a:r>
              <a:rPr lang="en-US" sz="2400" dirty="0">
                <a:latin typeface="Tw Cen MT" panose="020B0602020104020603" pitchFamily="34" charset="0"/>
              </a:rPr>
              <a:t> = 0.596</a:t>
            </a:r>
            <a:r>
              <a:rPr lang="de-DE" sz="2400" dirty="0">
                <a:latin typeface="Tw Cen MT" panose="020B0602020104020603" pitchFamily="34" charset="0"/>
              </a:rPr>
              <a:t>, p &lt;.001)</a:t>
            </a: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1644898"/>
            <a:ext cx="7559998" cy="4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8408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New York City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solos over time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Solos became longer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Rhythms more uniform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More fast notes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More lines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Expanding ambitus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Increasing exhaustion of pitch space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Fifths of chords decrease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Tonally more complex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More chromatics</a:t>
            </a:r>
          </a:p>
          <a:p>
            <a:endParaRPr lang="en-US" sz="2400" dirty="0">
              <a:latin typeface="Tw Cen MT" panose="020B0602020104020603" pitchFamily="34" charset="0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Wider intervals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More diverse interval combinations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Tones more stable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Articulation more diverse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Intonation more “precise”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Expressivity increased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More diverse overall design of solos</a:t>
            </a:r>
          </a:p>
          <a:p>
            <a:endParaRPr lang="de-DE" sz="2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991453-2366-4C1B-90A0-C77FC3F5C2AB}"/>
              </a:ext>
            </a:extLst>
          </p:cNvPr>
          <p:cNvSpPr/>
          <p:nvPr/>
        </p:nvSpPr>
        <p:spPr>
          <a:xfrm>
            <a:off x="1515852" y="6237312"/>
            <a:ext cx="626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0" dirty="0">
                <a:solidFill>
                  <a:srgbClr val="FF6600"/>
                </a:solidFill>
                <a:latin typeface="Tw Cen MT" panose="020B06020201040206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https://jazzomat.hfm-weimar.de/feature_history_jazz/</a:t>
            </a:r>
            <a:endParaRPr lang="de-DE" i="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077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solos over time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General trends to higher</a:t>
            </a:r>
          </a:p>
          <a:p>
            <a:pPr lvl="1"/>
            <a:r>
              <a:rPr lang="en-US" dirty="0">
                <a:latin typeface="Tw Cen MT" panose="020B0602020104020603" pitchFamily="34" charset="0"/>
              </a:rPr>
              <a:t>complexity</a:t>
            </a:r>
          </a:p>
          <a:p>
            <a:pPr lvl="1"/>
            <a:r>
              <a:rPr lang="en-US" dirty="0">
                <a:latin typeface="Tw Cen MT" panose="020B0602020104020603" pitchFamily="34" charset="0"/>
              </a:rPr>
              <a:t>virtuosity</a:t>
            </a:r>
          </a:p>
          <a:p>
            <a:pPr lvl="1"/>
            <a:r>
              <a:rPr lang="en-US" dirty="0">
                <a:latin typeface="Tw Cen MT" panose="020B0602020104020603" pitchFamily="34" charset="0"/>
              </a:rPr>
              <a:t>expressivity</a:t>
            </a:r>
          </a:p>
          <a:p>
            <a:pPr lvl="1"/>
            <a:r>
              <a:rPr lang="en-US" dirty="0">
                <a:latin typeface="Tw Cen MT" panose="020B0602020104020603" pitchFamily="34" charset="0"/>
              </a:rPr>
              <a:t>sophistication</a:t>
            </a:r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Why?</a:t>
            </a:r>
          </a:p>
          <a:p>
            <a:pPr lvl="1"/>
            <a:r>
              <a:rPr lang="en-US" sz="2000" dirty="0">
                <a:latin typeface="Tw Cen MT" panose="020B0602020104020603" pitchFamily="34" charset="0"/>
              </a:rPr>
              <a:t>The “academization” of jazz?</a:t>
            </a:r>
          </a:p>
          <a:p>
            <a:pPr lvl="1"/>
            <a:r>
              <a:rPr lang="en-US" sz="2000" dirty="0">
                <a:latin typeface="Tw Cen MT" panose="020B0602020104020603" pitchFamily="34" charset="0"/>
              </a:rPr>
              <a:t>A “natural” evolution of (Western) music styles due to innovation pressures of the economic and aesthetic market?</a:t>
            </a:r>
          </a:p>
          <a:p>
            <a:endParaRPr 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br>
              <a:rPr lang="en-GB" dirty="0"/>
            </a:br>
            <a:r>
              <a:rPr lang="en-GB" dirty="0"/>
              <a:t>Psychological models of</a:t>
            </a:r>
            <a:br>
              <a:rPr lang="en-GB" dirty="0"/>
            </a:br>
            <a:r>
              <a:rPr lang="en-GB" dirty="0"/>
              <a:t>jazz improvisation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350BF15-AD93-4AA5-91B6-67031FF1FC86}"/>
              </a:ext>
            </a:extLst>
          </p:cNvPr>
          <p:cNvGrpSpPr/>
          <p:nvPr/>
        </p:nvGrpSpPr>
        <p:grpSpPr>
          <a:xfrm>
            <a:off x="2398745" y="1988840"/>
            <a:ext cx="4346510" cy="684076"/>
            <a:chOff x="2324100" y="1988840"/>
            <a:chExt cx="4346510" cy="68407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54990A2-99C9-4171-BF56-91B3BD01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79" y="1988840"/>
              <a:ext cx="1368152" cy="68407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31FBD3-F600-455F-B9C7-525E9046F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458" y="1988840"/>
              <a:ext cx="1368152" cy="684076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FA73968-158B-4D60-8660-AFC8D0CC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00" y="1988840"/>
              <a:ext cx="1368152" cy="684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98233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How do jazz musicians plan and shape solos?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29790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Midlevel Analysis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5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Assumes a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hierarchical process 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of improvisation.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Players have short-term plans (“sketch-plans”, “ideas”) on a middle time level ( ~ few seconds).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Midlevel analysis (MLA) tries to describe these underlying ideas &amp; plans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Continuous, non-overlapping and gap-less annotation of the musical event stream with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midlevel units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 (MLUs).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Hierarchical category system  with 9 main types </a:t>
            </a:r>
          </a:p>
          <a:p>
            <a:pPr marL="800100" lvl="2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line, lick, rhythm, expressive, theme, quote, fragment, void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Extracted from the data using qualitative methods.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Includes annotation of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motivic relationships 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between MLUs.</a:t>
            </a:r>
          </a:p>
        </p:txBody>
      </p:sp>
    </p:spTree>
    <p:extLst>
      <p:ext uri="{BB962C8B-B14F-4D97-AF65-F5344CB8AC3E}">
        <p14:creationId xmlns:p14="http://schemas.microsoft.com/office/powerpoint/2010/main" val="240546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268112"/>
            <a:ext cx="9433047" cy="1226046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7944" y="4221088"/>
            <a:ext cx="5472608" cy="1066800"/>
          </a:xfrm>
          <a:ln>
            <a:noFill/>
          </a:ln>
        </p:spPr>
        <p:txBody>
          <a:bodyPr/>
          <a:lstStyle/>
          <a:p>
            <a:pPr marL="514350" indent="-514350" eaLnBrk="1" hangingPunct="1"/>
            <a:r>
              <a:rPr lang="en-US" sz="3600" dirty="0"/>
              <a:t>Flow of Ideas</a:t>
            </a:r>
            <a:br>
              <a:rPr lang="en-US" sz="3600" dirty="0"/>
            </a:br>
            <a:r>
              <a:rPr lang="en-US" sz="2800" dirty="0"/>
              <a:t>Sonny Rollins: Blue Seven</a:t>
            </a:r>
            <a:endParaRPr lang="en-US" sz="28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62217"/>
      </p:ext>
    </p:extLst>
  </p:cSld>
  <p:clrMapOvr>
    <a:masterClrMapping/>
  </p:clrMapOvr>
  <p:transition advClick="0" advTm="2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268112"/>
            <a:ext cx="9433047" cy="12260460"/>
          </a:xfrm>
          <a:prstGeom prst="rect">
            <a:avLst/>
          </a:prstGeom>
        </p:spPr>
      </p:pic>
      <p:pic>
        <p:nvPicPr>
          <p:cNvPr id="1026" name="Picture 2" descr="C:\Users\klaus\Projects\science\jazzomat\docs\conferences\RV2016Köln\material\Figure 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44" y="296652"/>
            <a:ext cx="5950713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</p:txBody>
      </p:sp>
      <p:pic>
        <p:nvPicPr>
          <p:cNvPr id="3" name="SonnyRollins_BlueSeven-1_Solo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6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8384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Playing Ideas</a:t>
            </a:r>
            <a:endParaRPr lang="en-US" sz="4000" i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6" y="1484784"/>
            <a:ext cx="7448408" cy="502123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601332" y="3501008"/>
            <a:ext cx="4151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Average duration: 2.25 s (SD = 1.57s)</a:t>
            </a:r>
          </a:p>
          <a:p>
            <a:pPr algn="l"/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Coincides with subjective presence time</a:t>
            </a:r>
            <a:endParaRPr lang="en-GB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89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How do jazz improvisers </a:t>
            </a:r>
            <a:br>
              <a:rPr lang="en-GB" sz="3200" dirty="0"/>
            </a:br>
            <a:r>
              <a:rPr lang="en-GB" sz="3200" dirty="0"/>
              <a:t>find the right notes?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80373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Patterns in Jazz</a:t>
            </a:r>
            <a:endParaRPr lang="de-DE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291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Licks and formulas (patterns) important for jazz improvisation.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Patterns are short snippets (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N-grams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) in a set of sequences (intervals, pitches etc).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Usually subject to certain properties (e.g., length, document &amp;  relative frequencies).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Licks are repeated patterns of a recognizable musical gestalt (not always identical with licks in the sense of MLA)</a:t>
            </a:r>
          </a:p>
        </p:txBody>
      </p:sp>
    </p:spTree>
    <p:extLst>
      <p:ext uri="{BB962C8B-B14F-4D97-AF65-F5344CB8AC3E}">
        <p14:creationId xmlns:p14="http://schemas.microsoft.com/office/powerpoint/2010/main" val="3838755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The East Village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74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Pattern Example</a:t>
            </a:r>
            <a:endParaRPr lang="en-US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826627"/>
            <a:ext cx="8640960" cy="81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400050" lvl="1" indent="0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18-tone </a:t>
            </a:r>
            <a:r>
              <a:rPr lang="en-GB" sz="2400" b="1" i="0" dirty="0">
                <a:solidFill>
                  <a:srgbClr val="FF6600"/>
                </a:solidFill>
                <a:latin typeface="Tw Cen MT" panose="020B0602020104020603" pitchFamily="34" charset="0"/>
              </a:rPr>
              <a:t>interval</a:t>
            </a:r>
            <a:r>
              <a:rPr lang="en-GB" sz="2400" b="1" i="0" dirty="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N-gram by Bob Berg on „Angles“</a:t>
            </a:r>
          </a:p>
          <a:p>
            <a:pPr marL="400050" lvl="1" indent="0" eaLnBrk="1" hangingPunct="1">
              <a:lnSpc>
                <a:spcPct val="110000"/>
              </a:lnSpc>
            </a:pPr>
            <a:r>
              <a:rPr lang="en-GB" i="0" dirty="0">
                <a:solidFill>
                  <a:schemeClr val="tx1"/>
                </a:solidFill>
                <a:latin typeface="Tw Cen MT" panose="020B0602020104020603" pitchFamily="34" charset="0"/>
              </a:rPr>
              <a:t>[-2, 1, 1, -2, 1, -1, -1, -1, -1, 2, 2, -4, 2, -1, -1, 4, -2]</a:t>
            </a: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interval_[-2,1,1,-2,1,-1,-1,-1,-1,2,2,-4,2,-1,-1,4,-2]_BobBerg_Angles_137_1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1952" y="3121035"/>
            <a:ext cx="435600" cy="435600"/>
          </a:xfrm>
          <a:prstGeom prst="rect">
            <a:avLst/>
          </a:prstGeom>
        </p:spPr>
      </p:pic>
      <p:pic>
        <p:nvPicPr>
          <p:cNvPr id="3" name="interval_[-2,1,1,-2,1,-1,-1,-1,-1,2,2,-4,2,-1,-1,4,-2]_BobBerg_Angles_625_1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402" y="4540237"/>
            <a:ext cx="432000" cy="432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2" y="2929753"/>
            <a:ext cx="4825956" cy="98692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56" y="4044363"/>
            <a:ext cx="5604628" cy="9688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9072F8-CEFC-46A8-B15A-60217F839290}"/>
              </a:ext>
            </a:extLst>
          </p:cNvPr>
          <p:cNvSpPr txBox="1"/>
          <p:nvPr/>
        </p:nvSpPr>
        <p:spPr>
          <a:xfrm>
            <a:off x="323528" y="3314089"/>
            <a:ext cx="12923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Measure 30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AA92E2-B31E-40AD-AA52-207E9B06A41C}"/>
              </a:ext>
            </a:extLst>
          </p:cNvPr>
          <p:cNvSpPr txBox="1"/>
          <p:nvPr/>
        </p:nvSpPr>
        <p:spPr>
          <a:xfrm>
            <a:off x="323528" y="4386905"/>
            <a:ext cx="14189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Measure 108</a:t>
            </a:r>
          </a:p>
        </p:txBody>
      </p:sp>
    </p:spTree>
    <p:extLst>
      <p:ext uri="{BB962C8B-B14F-4D97-AF65-F5344CB8AC3E}">
        <p14:creationId xmlns:p14="http://schemas.microsoft.com/office/powerpoint/2010/main" val="1588221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Pattern usage</a:t>
            </a:r>
            <a:endParaRPr lang="en-US" sz="4000" i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2" y="1562400"/>
            <a:ext cx="7616837" cy="4672800"/>
          </a:xfrm>
          <a:prstGeom prst="rect">
            <a:avLst/>
          </a:prstGeom>
        </p:spPr>
      </p:pic>
      <p:pic>
        <p:nvPicPr>
          <p:cNvPr id="2" name="CharlieParker_Ko-Ko_Sol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3166" y="5517232"/>
            <a:ext cx="450228" cy="45022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9A4082-2F98-41A0-BD6B-1FFD217F9562}"/>
              </a:ext>
            </a:extLst>
          </p:cNvPr>
          <p:cNvSpPr txBox="1"/>
          <p:nvPr/>
        </p:nvSpPr>
        <p:spPr>
          <a:xfrm>
            <a:off x="2999422" y="6309320"/>
            <a:ext cx="3145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6600"/>
                </a:solidFill>
                <a:latin typeface="Tw Cen MT" panose="020B0602020104020603" pitchFamily="34" charset="0"/>
              </a:rPr>
              <a:t>Charlie Parker: Ko-ko (1945)</a:t>
            </a:r>
            <a:endParaRPr lang="de-DE" i="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14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Grafik 2">
            <a:extLst>
              <a:ext uri="{FF2B5EF4-FFF2-40B4-BE49-F238E27FC236}">
                <a16:creationId xmlns:a16="http://schemas.microsoft.com/office/drawing/2014/main" id="{82939A05-5318-4438-96FC-950A2EDF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6" y="1562400"/>
            <a:ext cx="7366032" cy="467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92D5791-B66E-47AA-A6DB-7488239ED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334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marL="514350" indent="-514350" eaLnBrk="1" hangingPunct="1"/>
            <a:r>
              <a:rPr lang="en-US" sz="4000" i="0" kern="0" dirty="0"/>
              <a:t>Pattern coverage</a:t>
            </a:r>
            <a:endParaRPr lang="en-US" sz="4000" i="1" kern="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C3927D1-A2EC-4A66-996E-DF448716AD3C}"/>
              </a:ext>
            </a:extLst>
          </p:cNvPr>
          <p:cNvCxnSpPr>
            <a:stCxn id="10" idx="1"/>
          </p:cNvCxnSpPr>
          <p:nvPr/>
        </p:nvCxnSpPr>
        <p:spPr bwMode="auto">
          <a:xfrm flipH="1" flipV="1">
            <a:off x="3563888" y="1844824"/>
            <a:ext cx="3236868" cy="32752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D00FDAC-4689-4D0E-A67D-420D076772E7}"/>
              </a:ext>
            </a:extLst>
          </p:cNvPr>
          <p:cNvSpPr txBox="1"/>
          <p:nvPr/>
        </p:nvSpPr>
        <p:spPr>
          <a:xfrm>
            <a:off x="6800756" y="1556792"/>
            <a:ext cx="2098010" cy="12311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100 % coverage by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N-grams with N ≥ 4 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occurring at least in 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two different solos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FF603E1-E0FA-4F53-906A-EF8C089F87CF}"/>
              </a:ext>
            </a:extLst>
          </p:cNvPr>
          <p:cNvCxnSpPr>
            <a:stCxn id="18" idx="1"/>
          </p:cNvCxnSpPr>
          <p:nvPr/>
        </p:nvCxnSpPr>
        <p:spPr bwMode="auto">
          <a:xfrm flipH="1" flipV="1">
            <a:off x="5436096" y="5373216"/>
            <a:ext cx="1368152" cy="12543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6EB6A8-3BC1-4706-93EE-8F763CBC547C}"/>
              </a:ext>
            </a:extLst>
          </p:cNvPr>
          <p:cNvSpPr txBox="1"/>
          <p:nvPr/>
        </p:nvSpPr>
        <p:spPr>
          <a:xfrm>
            <a:off x="6804248" y="4759984"/>
            <a:ext cx="2237600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50-75 % coverage by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N-grams with N ≥ 4 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occurring at least 32 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times in at least </a:t>
            </a:r>
          </a:p>
          <a:p>
            <a:pPr algn="l"/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4 different solos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E3009A-5DF6-4300-8DBF-4D8A971777C9}"/>
              </a:ext>
            </a:extLst>
          </p:cNvPr>
          <p:cNvSpPr txBox="1"/>
          <p:nvPr/>
        </p:nvSpPr>
        <p:spPr>
          <a:xfrm>
            <a:off x="913033" y="6309320"/>
            <a:ext cx="731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 coverage: Number of notes in a solo contained at least in one N-gram</a:t>
            </a:r>
            <a:endParaRPr lang="de-DE" sz="18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C22C08-CA81-4717-9FA2-EB19A0BBBB3E}"/>
              </a:ext>
            </a:extLst>
          </p:cNvPr>
          <p:cNvSpPr txBox="1"/>
          <p:nvPr/>
        </p:nvSpPr>
        <p:spPr>
          <a:xfrm>
            <a:off x="2483768" y="1489654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Solo frequency</a:t>
            </a:r>
            <a:endParaRPr lang="de-DE" sz="1800" i="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914C711-949E-4608-A6EE-124AC2C3F4A2}"/>
              </a:ext>
            </a:extLst>
          </p:cNvPr>
          <p:cNvSpPr txBox="1"/>
          <p:nvPr/>
        </p:nvSpPr>
        <p:spPr>
          <a:xfrm>
            <a:off x="6918647" y="3013137"/>
            <a:ext cx="461665" cy="1712007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Corpus frequency</a:t>
            </a:r>
            <a:endParaRPr lang="de-DE" sz="1800" i="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1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Grafik 3">
            <a:extLst>
              <a:ext uri="{FF2B5EF4-FFF2-40B4-BE49-F238E27FC236}">
                <a16:creationId xmlns:a16="http://schemas.microsoft.com/office/drawing/2014/main" id="{FCDDB1B4-395D-46F8-A91A-78C88429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1" y="1562400"/>
            <a:ext cx="7370499" cy="467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>
            <a:extLst>
              <a:ext uri="{FF2B5EF4-FFF2-40B4-BE49-F238E27FC236}">
                <a16:creationId xmlns:a16="http://schemas.microsoft.com/office/drawing/2014/main" id="{126CADC4-FFF2-4C49-AD5F-4DCEE9054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981075"/>
            <a:ext cx="719931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endParaRPr lang="en-US" altLang="de-DE" sz="18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4BC1CC-D071-4C89-A153-4CF7EEAA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33400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marL="514350" indent="-514350" eaLnBrk="1" hangingPunct="1"/>
            <a:r>
              <a:rPr lang="en-US" sz="4000" i="0" kern="0" dirty="0"/>
              <a:t>Pattern commonalities</a:t>
            </a:r>
            <a:endParaRPr lang="en-US" sz="4000" i="1" kern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8E2A90-8530-4255-8122-DA451AAD987A}"/>
              </a:ext>
            </a:extLst>
          </p:cNvPr>
          <p:cNvSpPr txBox="1"/>
          <p:nvPr/>
        </p:nvSpPr>
        <p:spPr>
          <a:xfrm>
            <a:off x="1241430" y="6309320"/>
            <a:ext cx="666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 commonality Number of common N-grams between performers</a:t>
            </a:r>
            <a:endParaRPr lang="de-DE" sz="18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sz="3200" dirty="0"/>
              <a:t>Does jazz learning follow jazz history?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2874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3600" dirty="0"/>
              <a:t>Jazz students vs. WJD</a:t>
            </a:r>
            <a:endParaRPr lang="en-GB" sz="3600" i="1" baseline="30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28" y="1473878"/>
            <a:ext cx="6931544" cy="4672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37F3C3F-D28F-4BD6-BACF-5E549C304B2C}"/>
              </a:ext>
            </a:extLst>
          </p:cNvPr>
          <p:cNvSpPr txBox="1"/>
          <p:nvPr/>
        </p:nvSpPr>
        <p:spPr>
          <a:xfrm>
            <a:off x="2255517" y="6165304"/>
            <a:ext cx="13083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1st semester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4F10C20-AC02-4A80-8F04-E4CCFC647179}"/>
              </a:ext>
            </a:extLst>
          </p:cNvPr>
          <p:cNvSpPr txBox="1"/>
          <p:nvPr/>
        </p:nvSpPr>
        <p:spPr>
          <a:xfrm>
            <a:off x="3684788" y="6165304"/>
            <a:ext cx="13324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4th semester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AE34F9-467D-4440-AF4B-03165FB97B54}"/>
              </a:ext>
            </a:extLst>
          </p:cNvPr>
          <p:cNvSpPr txBox="1"/>
          <p:nvPr/>
        </p:nvSpPr>
        <p:spPr>
          <a:xfrm>
            <a:off x="5111792" y="6165304"/>
            <a:ext cx="13324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8th semester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F8B9F0-8DA9-4776-8C92-0B50788A7D81}"/>
              </a:ext>
            </a:extLst>
          </p:cNvPr>
          <p:cNvSpPr txBox="1"/>
          <p:nvPr/>
        </p:nvSpPr>
        <p:spPr>
          <a:xfrm>
            <a:off x="6640885" y="6165304"/>
            <a:ext cx="1171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graduated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E253C6-ACAA-4D30-A1ED-88DFCEE02484}"/>
              </a:ext>
            </a:extLst>
          </p:cNvPr>
          <p:cNvSpPr txBox="1"/>
          <p:nvPr/>
        </p:nvSpPr>
        <p:spPr>
          <a:xfrm>
            <a:off x="2195735" y="6228020"/>
            <a:ext cx="16080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TRADITIONAL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65B2BE-DF8B-416E-ACC9-9F20095148D8}"/>
              </a:ext>
            </a:extLst>
          </p:cNvPr>
          <p:cNvSpPr txBox="1"/>
          <p:nvPr/>
        </p:nvSpPr>
        <p:spPr>
          <a:xfrm>
            <a:off x="3803831" y="6228020"/>
            <a:ext cx="11357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BEBOP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A09C29-5546-4C34-9C36-F828D2B39ED6}"/>
              </a:ext>
            </a:extLst>
          </p:cNvPr>
          <p:cNvSpPr txBox="1"/>
          <p:nvPr/>
        </p:nvSpPr>
        <p:spPr>
          <a:xfrm>
            <a:off x="5136248" y="6228020"/>
            <a:ext cx="12055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POSTBOP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6A53E6-E570-4677-8E6D-0C7D61D451E3}"/>
              </a:ext>
            </a:extLst>
          </p:cNvPr>
          <p:cNvSpPr txBox="1"/>
          <p:nvPr/>
        </p:nvSpPr>
        <p:spPr>
          <a:xfrm>
            <a:off x="6660232" y="6228020"/>
            <a:ext cx="11031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POSTBOP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8E8DC4-81C9-4983-B833-BA0490C80D64}"/>
              </a:ext>
            </a:extLst>
          </p:cNvPr>
          <p:cNvSpPr txBox="1"/>
          <p:nvPr/>
        </p:nvSpPr>
        <p:spPr>
          <a:xfrm>
            <a:off x="1091697" y="6228020"/>
            <a:ext cx="12480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0" dirty="0">
                <a:solidFill>
                  <a:srgbClr val="FF6600"/>
                </a:solidFill>
                <a:latin typeface="Tw Cen MT" panose="020B0602020104020603" pitchFamily="34" charset="0"/>
              </a:rPr>
              <a:t>Classified:</a:t>
            </a:r>
          </a:p>
        </p:txBody>
      </p:sp>
    </p:spTree>
    <p:extLst>
      <p:ext uri="{BB962C8B-B14F-4D97-AF65-F5344CB8AC3E}">
        <p14:creationId xmlns:p14="http://schemas.microsoft.com/office/powerpoint/2010/main" val="617754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Summary &amp;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4210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What could </a:t>
            </a:r>
            <a:r>
              <a:rPr lang="en-US" sz="4000" dirty="0" err="1"/>
              <a:t>Mr</a:t>
            </a:r>
            <a:r>
              <a:rPr lang="en-US" sz="4000" dirty="0"/>
              <a:t> Green learn?</a:t>
            </a:r>
            <a:endParaRPr lang="en-US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94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tempos show harmonic series over a base tempo ~60 Hz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Evidence for a central neural oscillator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Swing ratio is about 4:3 (with large variation)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Implication and challenges for a theory of rhythm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Melodic movement prefers small steps “jump up, trickle down”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B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iological origins of melody, music universals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solos shows distinct features that aim at complication 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Structural musical features serve as social signifier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General trend in jazz and other music to higher complexity</a:t>
            </a:r>
          </a:p>
          <a:p>
            <a:pPr lvl="2" indent="-342900" algn="l" eaLnBrk="1" hangingPunct="1"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Behavioural economics of music, innovation pressure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4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What could </a:t>
            </a:r>
            <a:r>
              <a:rPr lang="en-US" sz="4000" dirty="0" err="1"/>
              <a:t>Mr</a:t>
            </a:r>
            <a:r>
              <a:rPr lang="en-US" sz="4000" dirty="0"/>
              <a:t> Green learn?</a:t>
            </a:r>
            <a:endParaRPr lang="en-US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94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players use motor plans with a 2-3s time span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Implications for theories of action, subjective presence time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players make heavy use of overlearned patterns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Implication for theories of action and motor learning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players transmit and share patterns with each other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Implication for theory of creativity and cultural formation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learning seems to follow jazz history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	 Ontogenesis follows phylogenesis</a:t>
            </a: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00050" lvl="1" indent="0" algn="l" eaLnBrk="1" hangingPunct="1">
              <a:lnSpc>
                <a:spcPct val="110000"/>
              </a:lnSpc>
            </a:pPr>
            <a:endParaRPr lang="en-GB" sz="2400" i="0" dirty="0">
              <a:solidFill>
                <a:srgbClr val="FF6600"/>
              </a:solidFill>
              <a:latin typeface="Tw Cen MT" panose="020B0602020104020603" pitchFamily="34" charset="0"/>
            </a:endParaRPr>
          </a:p>
          <a:p>
            <a:pPr lvl="1" indent="-342900" algn="l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1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4000" dirty="0"/>
              <a:t>Conclusion</a:t>
            </a:r>
            <a:endParaRPr lang="en-US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94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research is a good example for the transdisciplinary nature of music science: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musicology learns from other disciplines.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Jazz improvisation is an excellent test bed for theories of creativity and behaviour control in general: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other disciplines learn from musicology.</a:t>
            </a: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Computational and statistical methods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greatly facilitate 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the transdisciplinary view-point.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Manifesto: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Against a dichotomy of systematic and historic musicology, towards an integrated approach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!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1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Deaf Martian Musicologist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Imagine </a:t>
            </a:r>
            <a:r>
              <a:rPr lang="en-US" sz="2400" dirty="0" err="1">
                <a:latin typeface="Tw Cen MT" panose="020B0602020104020603" pitchFamily="34" charset="0"/>
              </a:rPr>
              <a:t>Mr</a:t>
            </a:r>
            <a:r>
              <a:rPr lang="en-US" sz="2400" dirty="0">
                <a:latin typeface="Tw Cen MT" panose="020B0602020104020603" pitchFamily="34" charset="0"/>
              </a:rPr>
              <a:t> Green, a deaf Martian musicologist, who regularly visits the earth in disguise with his advanced measurement instruments, well-hidden in a shabby briefcase, to investigate human beings.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In 1959, he walks in a run-down café in the East Village in NYC, called the Five Spot.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The place is crowded and smoky. 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On the bandstand three black and one white guy are operating some strange tools…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What does the Martian observe?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0982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Transdisciplinary Jazz Research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4038600" cy="284163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0D7526-B7E1-495F-B5A4-CE860103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698" y="2312725"/>
            <a:ext cx="7354604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520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Transdisciplinary Musicology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4038600" cy="284163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0D7526-B7E1-495F-B5A4-CE860103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213" y="2290083"/>
            <a:ext cx="7267575" cy="3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Outlook</a:t>
            </a:r>
            <a:endParaRPr lang="en-GB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331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Analysing multitrack recordings (e.g., Montreux archive).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Polyphonic soli (piano, guitar).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Rhythm section/accompaniment.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Interaction, synchronization.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Analysis-by-synthesis: Test of improvisation models by automatic generation of jazz soli.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Larger and diverse databases (next is DTL1000).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Fully automated transcription.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05DAC-FB6D-48E6-AC02-9F95016A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28344" y="-14056853"/>
            <a:ext cx="75736294" cy="378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1400"/>
            <a:ext cx="9684795" cy="986752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516216" y="2492896"/>
            <a:ext cx="25922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eaLnBrk="1" hangingPunct="1"/>
            <a:r>
              <a:rPr lang="en-GB" sz="4000" i="0" kern="0" dirty="0"/>
              <a:t>Thank you!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D72958-05C0-4D24-9A7D-29C9D64CD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64146"/>
            <a:ext cx="1644774" cy="16447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03CADDD-105B-40F8-8B82-7B56A9498FCD}"/>
              </a:ext>
            </a:extLst>
          </p:cNvPr>
          <p:cNvSpPr/>
          <p:nvPr/>
        </p:nvSpPr>
        <p:spPr>
          <a:xfrm>
            <a:off x="167012" y="2749867"/>
            <a:ext cx="2820812" cy="31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z="1400" i="0" dirty="0">
                <a:solidFill>
                  <a:srgbClr val="FF6600"/>
                </a:solidFill>
              </a:rPr>
              <a:t>https://jazzomat.hfm-weimar.de/</a:t>
            </a:r>
            <a:endParaRPr lang="de-DE" sz="1400" dirty="0">
              <a:solidFill>
                <a:srgbClr val="DDDDDD"/>
              </a:solidFill>
              <a:latin typeface="Arial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1EFCEF-55E7-46BB-8EF3-F14A663FB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509119"/>
            <a:ext cx="8064896" cy="223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algn="just" eaLnBrk="1" hangingPunct="1"/>
            <a:r>
              <a:rPr lang="en-GB" sz="1400" i="0" kern="0" dirty="0">
                <a:latin typeface="+mn-lt"/>
              </a:rPr>
              <a:t>The </a:t>
            </a:r>
            <a:r>
              <a:rPr lang="en-GB" sz="1400" i="0" kern="0" dirty="0" err="1">
                <a:latin typeface="+mn-lt"/>
              </a:rPr>
              <a:t>Jazzomat</a:t>
            </a:r>
            <a:r>
              <a:rPr lang="en-GB" sz="1400" i="0" kern="0" dirty="0">
                <a:latin typeface="+mn-lt"/>
              </a:rPr>
              <a:t> Team: Martin </a:t>
            </a:r>
            <a:r>
              <a:rPr lang="en-GB" sz="1400" i="0" kern="0" dirty="0" err="1">
                <a:latin typeface="+mn-lt"/>
              </a:rPr>
              <a:t>Pfleiderer</a:t>
            </a:r>
            <a:r>
              <a:rPr lang="en-GB" sz="1400" i="0" kern="0" dirty="0">
                <a:latin typeface="+mn-lt"/>
              </a:rPr>
              <a:t>, Jakob </a:t>
            </a:r>
            <a:r>
              <a:rPr lang="en-GB" sz="1400" i="0" kern="0" dirty="0" err="1">
                <a:latin typeface="+mn-lt"/>
              </a:rPr>
              <a:t>Abeßer</a:t>
            </a:r>
            <a:r>
              <a:rPr lang="en-GB" sz="1400" i="0" kern="0" dirty="0">
                <a:latin typeface="+mn-lt"/>
              </a:rPr>
              <a:t>, Wolf-Georg </a:t>
            </a:r>
            <a:r>
              <a:rPr lang="en-GB" sz="1400" i="0" kern="0" dirty="0" err="1">
                <a:latin typeface="+mn-lt"/>
              </a:rPr>
              <a:t>Zaddach</a:t>
            </a:r>
            <a:r>
              <a:rPr lang="en-GB" sz="1400" i="0" kern="0" dirty="0">
                <a:latin typeface="+mn-lt"/>
              </a:rPr>
              <a:t>, </a:t>
            </a:r>
            <a:r>
              <a:rPr lang="en-GB" sz="1400" i="0" kern="0" dirty="0" err="1">
                <a:latin typeface="+mn-lt"/>
              </a:rPr>
              <a:t>Friederike</a:t>
            </a:r>
            <a:r>
              <a:rPr lang="en-GB" sz="1400" i="0" kern="0" dirty="0">
                <a:latin typeface="+mn-lt"/>
              </a:rPr>
              <a:t> </a:t>
            </a:r>
            <a:r>
              <a:rPr lang="en-GB" sz="1400" i="0" kern="0" dirty="0" err="1">
                <a:latin typeface="+mn-lt"/>
              </a:rPr>
              <a:t>Bartel</a:t>
            </a:r>
            <a:r>
              <a:rPr lang="en-GB" sz="1400" i="0" kern="0" dirty="0">
                <a:latin typeface="+mn-lt"/>
              </a:rPr>
              <a:t>, Benjamin Burkhard, Martin </a:t>
            </a:r>
            <a:r>
              <a:rPr lang="en-GB" sz="1400" i="0" kern="0" dirty="0" err="1">
                <a:latin typeface="+mn-lt"/>
              </a:rPr>
              <a:t>Breternitz</a:t>
            </a:r>
            <a:r>
              <a:rPr lang="en-GB" sz="1400" i="0" kern="0" dirty="0">
                <a:latin typeface="+mn-lt"/>
              </a:rPr>
              <a:t>, Peter Heppner, Yvette </a:t>
            </a:r>
            <a:r>
              <a:rPr lang="en-GB" sz="1400" i="0" kern="0" dirty="0" err="1">
                <a:latin typeface="+mn-lt"/>
              </a:rPr>
              <a:t>Kneisel</a:t>
            </a:r>
            <a:r>
              <a:rPr lang="en-GB" sz="1400" i="0" kern="0" dirty="0">
                <a:latin typeface="+mn-lt"/>
              </a:rPr>
              <a:t>, </a:t>
            </a:r>
            <a:r>
              <a:rPr lang="en-GB" sz="1400" i="0" kern="0" dirty="0" err="1">
                <a:latin typeface="+mn-lt"/>
              </a:rPr>
              <a:t>Benedikt</a:t>
            </a:r>
            <a:r>
              <a:rPr lang="en-GB" sz="1400" i="0" kern="0" dirty="0">
                <a:latin typeface="+mn-lt"/>
              </a:rPr>
              <a:t> Koch, Simon </a:t>
            </a:r>
            <a:r>
              <a:rPr lang="en-GB" sz="1400" i="0" kern="0" dirty="0" err="1">
                <a:latin typeface="+mn-lt"/>
              </a:rPr>
              <a:t>Meininger</a:t>
            </a:r>
            <a:r>
              <a:rPr lang="en-GB" sz="1400" i="0" kern="0" dirty="0">
                <a:latin typeface="+mn-lt"/>
              </a:rPr>
              <a:t>, Benjamin </a:t>
            </a:r>
            <a:r>
              <a:rPr lang="en-GB" sz="1400" i="0" kern="0" dirty="0" err="1">
                <a:latin typeface="+mn-lt"/>
              </a:rPr>
              <a:t>Napravnik</a:t>
            </a:r>
            <a:r>
              <a:rPr lang="en-GB" sz="1400" i="0" kern="0" dirty="0">
                <a:latin typeface="+mn-lt"/>
              </a:rPr>
              <a:t>, Albrecht Probst, Franziska </a:t>
            </a:r>
            <a:r>
              <a:rPr lang="en-GB" sz="1400" i="0" kern="0" dirty="0" err="1">
                <a:latin typeface="+mn-lt"/>
              </a:rPr>
              <a:t>Risch</a:t>
            </a:r>
            <a:r>
              <a:rPr lang="en-GB" sz="1400" i="0" kern="0" dirty="0">
                <a:latin typeface="+mn-lt"/>
              </a:rPr>
              <a:t>, Lydia Schulz, Amelie Zimmermann, </a:t>
            </a:r>
            <a:r>
              <a:rPr lang="en-GB" sz="1400" i="0" kern="0" dirty="0" err="1">
                <a:latin typeface="+mn-lt"/>
              </a:rPr>
              <a:t>Alaa</a:t>
            </a:r>
            <a:r>
              <a:rPr lang="en-GB" sz="1400" i="0" kern="0" dirty="0">
                <a:latin typeface="+mn-lt"/>
              </a:rPr>
              <a:t> </a:t>
            </a:r>
            <a:r>
              <a:rPr lang="en-GB" sz="1400" i="0" kern="0" dirty="0" err="1">
                <a:latin typeface="+mn-lt"/>
              </a:rPr>
              <a:t>Zouiten</a:t>
            </a:r>
            <a:endParaRPr lang="en-GB" sz="1400" i="0" kern="0" dirty="0">
              <a:latin typeface="+mn-lt"/>
            </a:endParaRPr>
          </a:p>
          <a:p>
            <a:pPr algn="just" eaLnBrk="1" hangingPunct="1"/>
            <a:r>
              <a:rPr lang="en-GB" sz="1400" i="0" kern="0" dirty="0">
                <a:latin typeface="+mn-lt"/>
              </a:rPr>
              <a:t>The DTL Team: Frank </a:t>
            </a:r>
            <a:r>
              <a:rPr lang="en-GB" sz="1400" i="0" kern="0" dirty="0" err="1">
                <a:latin typeface="+mn-lt"/>
              </a:rPr>
              <a:t>Höger</a:t>
            </a:r>
            <a:r>
              <a:rPr lang="en-GB" sz="1400" i="0" kern="0" dirty="0">
                <a:latin typeface="+mn-lt"/>
              </a:rPr>
              <a:t>, Simon Dixon, Polina </a:t>
            </a:r>
            <a:r>
              <a:rPr lang="en-GB" sz="1400" i="0" kern="0" dirty="0" err="1">
                <a:latin typeface="+mn-lt"/>
              </a:rPr>
              <a:t>Proutskova</a:t>
            </a:r>
            <a:r>
              <a:rPr lang="en-GB" sz="1400" i="0" kern="0" dirty="0">
                <a:latin typeface="+mn-lt"/>
              </a:rPr>
              <a:t>, Tillman </a:t>
            </a:r>
            <a:r>
              <a:rPr lang="en-GB" sz="1400" i="0" kern="0" dirty="0" err="1">
                <a:latin typeface="+mn-lt"/>
              </a:rPr>
              <a:t>Weyde</a:t>
            </a:r>
            <a:r>
              <a:rPr lang="en-GB" sz="1400" i="0" kern="0" dirty="0">
                <a:latin typeface="+mn-lt"/>
              </a:rPr>
              <a:t>, Daniel Wolff, Helene-Camille </a:t>
            </a:r>
            <a:r>
              <a:rPr lang="en-GB" sz="1400" i="0" kern="0" dirty="0" err="1">
                <a:latin typeface="+mn-lt"/>
              </a:rPr>
              <a:t>Crayencour</a:t>
            </a:r>
            <a:r>
              <a:rPr lang="en-GB" sz="1400" i="0" kern="0" dirty="0">
                <a:latin typeface="+mn-lt"/>
              </a:rPr>
              <a:t>, </a:t>
            </a:r>
            <a:r>
              <a:rPr lang="en-GB" sz="1400" i="0" kern="0" dirty="0" err="1">
                <a:latin typeface="+mn-lt"/>
              </a:rPr>
              <a:t>Dogac</a:t>
            </a:r>
            <a:r>
              <a:rPr lang="en-GB" sz="1400" i="0" kern="0" dirty="0">
                <a:latin typeface="+mn-lt"/>
              </a:rPr>
              <a:t> </a:t>
            </a:r>
            <a:r>
              <a:rPr lang="en-GB" sz="1400" i="0" kern="0" dirty="0" err="1">
                <a:latin typeface="+mn-lt"/>
              </a:rPr>
              <a:t>Basaran</a:t>
            </a:r>
            <a:r>
              <a:rPr lang="en-GB" sz="1400" i="0" kern="0" dirty="0">
                <a:latin typeface="+mn-lt"/>
              </a:rPr>
              <a:t>, Geoffroy </a:t>
            </a:r>
            <a:r>
              <a:rPr lang="en-GB" sz="1400" i="0" kern="0" dirty="0" err="1">
                <a:latin typeface="+mn-lt"/>
              </a:rPr>
              <a:t>Peeters</a:t>
            </a:r>
            <a:r>
              <a:rPr lang="en-GB" sz="1400" i="0" kern="0" dirty="0">
                <a:latin typeface="+mn-lt"/>
              </a:rPr>
              <a:t>, </a:t>
            </a:r>
            <a:r>
              <a:rPr lang="en-GB" sz="1400" i="0" kern="0" dirty="0" err="1">
                <a:latin typeface="+mn-lt"/>
              </a:rPr>
              <a:t>Krin</a:t>
            </a:r>
            <a:r>
              <a:rPr lang="en-GB" sz="1400" i="0" kern="0" dirty="0">
                <a:latin typeface="+mn-lt"/>
              </a:rPr>
              <a:t> Gabbard, Andrew Vogel, Gabriel Solis, Lucas Henry </a:t>
            </a:r>
          </a:p>
        </p:txBody>
      </p:sp>
    </p:spTree>
    <p:extLst>
      <p:ext uri="{BB962C8B-B14F-4D97-AF65-F5344CB8AC3E}">
        <p14:creationId xmlns:p14="http://schemas.microsoft.com/office/powerpoint/2010/main" val="10839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A15DA08-2C90-40D8-B913-F8B62407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94" y="2132856"/>
            <a:ext cx="3198972" cy="287502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0C8AB9D5-7A77-4C9D-97FF-563A8DBA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80" y="1052736"/>
            <a:ext cx="7772400" cy="1066800"/>
          </a:xfrm>
        </p:spPr>
        <p:txBody>
          <a:bodyPr/>
          <a:lstStyle/>
          <a:p>
            <a:r>
              <a:rPr lang="en-GB" dirty="0"/>
              <a:t>The Five Spot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FA3E2E-D508-4271-A006-C5CFAAE5B9C0}"/>
              </a:ext>
            </a:extLst>
          </p:cNvPr>
          <p:cNvSpPr txBox="1">
            <a:spLocks/>
          </p:cNvSpPr>
          <p:nvPr/>
        </p:nvSpPr>
        <p:spPr bwMode="auto">
          <a:xfrm>
            <a:off x="699680" y="5229200"/>
            <a:ext cx="7772400" cy="1066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r>
              <a:rPr lang="en-GB" i="0" kern="0" dirty="0"/>
              <a:t>A crowded and smoky bar</a:t>
            </a:r>
          </a:p>
        </p:txBody>
      </p:sp>
    </p:spTree>
    <p:extLst>
      <p:ext uri="{BB962C8B-B14F-4D97-AF65-F5344CB8AC3E}">
        <p14:creationId xmlns:p14="http://schemas.microsoft.com/office/powerpoint/2010/main" val="365350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eman_bird_food_theme">
            <a:hlinkClick r:id="" action="ppaction://media"/>
            <a:extLst>
              <a:ext uri="{FF2B5EF4-FFF2-40B4-BE49-F238E27FC236}">
                <a16:creationId xmlns:a16="http://schemas.microsoft.com/office/drawing/2014/main" id="{60AFD519-0DEE-4CF7-9003-4D158499E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0" y="5045916"/>
            <a:ext cx="609600" cy="609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80EAE93-8B6E-4702-8E3B-40E7147B0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1027" y="0"/>
            <a:ext cx="10147567" cy="70294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DD2385B-F57C-4476-91AF-CE19C1761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96" y="4214751"/>
            <a:ext cx="4644008" cy="23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3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4C629DA-1FE0-4D6C-9ED5-B3AD2A94C20E}"/>
              </a:ext>
            </a:extLst>
          </p:cNvPr>
          <p:cNvGrpSpPr/>
          <p:nvPr/>
        </p:nvGrpSpPr>
        <p:grpSpPr>
          <a:xfrm>
            <a:off x="-108520" y="-12172"/>
            <a:ext cx="9252520" cy="6971517"/>
            <a:chOff x="-108520" y="-12172"/>
            <a:chExt cx="9252520" cy="6971517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ED9070CD-4F98-477E-AD50-DDEEE57D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520" y="-12172"/>
              <a:ext cx="9252520" cy="6971517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CD7DC463-B750-4BF1-9261-F68762855E30}"/>
                </a:ext>
              </a:extLst>
            </p:cNvPr>
            <p:cNvSpPr txBox="1"/>
            <p:nvPr/>
          </p:nvSpPr>
          <p:spPr>
            <a:xfrm>
              <a:off x="107504" y="5560008"/>
              <a:ext cx="1976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0" dirty="0">
                  <a:solidFill>
                    <a:srgbClr val="FF6600"/>
                  </a:solidFill>
                </a:rPr>
                <a:t>Weird tools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8553A7FB-CF57-4D64-AEEB-09E4377B11E7}"/>
                </a:ext>
              </a:extLst>
            </p:cNvPr>
            <p:cNvCxnSpPr>
              <a:stCxn id="2" idx="0"/>
            </p:cNvCxnSpPr>
            <p:nvPr/>
          </p:nvCxnSpPr>
          <p:spPr bwMode="auto">
            <a:xfrm flipV="1">
              <a:off x="1095884" y="3140968"/>
              <a:ext cx="739812" cy="241904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3EF5539A-D221-46AC-9C0E-3E616311BE25}"/>
                </a:ext>
              </a:extLst>
            </p:cNvPr>
            <p:cNvCxnSpPr>
              <a:stCxn id="2" idx="0"/>
            </p:cNvCxnSpPr>
            <p:nvPr/>
          </p:nvCxnSpPr>
          <p:spPr bwMode="auto">
            <a:xfrm flipV="1">
              <a:off x="1095884" y="5381361"/>
              <a:ext cx="1459892" cy="17864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819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Simple Silver">
  <a:themeElements>
    <a:clrScheme name="Simple Silver 5">
      <a:dk1>
        <a:srgbClr val="5F5F5F"/>
      </a:dk1>
      <a:lt1>
        <a:srgbClr val="DDDDDD"/>
      </a:lt1>
      <a:dk2>
        <a:srgbClr val="000000"/>
      </a:dk2>
      <a:lt2>
        <a:srgbClr val="5F5F5F"/>
      </a:lt2>
      <a:accent1>
        <a:srgbClr val="B2B2B2"/>
      </a:accent1>
      <a:accent2>
        <a:srgbClr val="808080"/>
      </a:accent2>
      <a:accent3>
        <a:srgbClr val="AAAAAA"/>
      </a:accent3>
      <a:accent4>
        <a:srgbClr val="BDBDBD"/>
      </a:accent4>
      <a:accent5>
        <a:srgbClr val="D5D5D5"/>
      </a:accent5>
      <a:accent6>
        <a:srgbClr val="737373"/>
      </a:accent6>
      <a:hlink>
        <a:srgbClr val="B2B2B2"/>
      </a:hlink>
      <a:folHlink>
        <a:srgbClr val="777777"/>
      </a:folHlink>
    </a:clrScheme>
    <a:fontScheme name="Simple Silver">
      <a:majorFont>
        <a:latin typeface="JazzText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1" u="none" strike="noStrike" cap="none" normalizeH="0" baseline="0" smtClean="0">
            <a:ln>
              <a:noFill/>
            </a:ln>
            <a:solidFill>
              <a:srgbClr val="CCCC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1" u="none" strike="noStrike" cap="none" normalizeH="0" baseline="0" smtClean="0">
            <a:ln>
              <a:noFill/>
            </a:ln>
            <a:solidFill>
              <a:srgbClr val="CCCCF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imple Silver 1">
        <a:dk1>
          <a:srgbClr val="00458A"/>
        </a:dk1>
        <a:lt1>
          <a:srgbClr val="D7D6AE"/>
        </a:lt1>
        <a:dk2>
          <a:srgbClr val="000066"/>
        </a:dk2>
        <a:lt2>
          <a:srgbClr val="006666"/>
        </a:lt2>
        <a:accent1>
          <a:srgbClr val="007A77"/>
        </a:accent1>
        <a:accent2>
          <a:srgbClr val="005856"/>
        </a:accent2>
        <a:accent3>
          <a:srgbClr val="AAAAB8"/>
        </a:accent3>
        <a:accent4>
          <a:srgbClr val="B7B794"/>
        </a:accent4>
        <a:accent5>
          <a:srgbClr val="AABEBD"/>
        </a:accent5>
        <a:accent6>
          <a:srgbClr val="004F4D"/>
        </a:accent6>
        <a:hlink>
          <a:srgbClr val="A8A884"/>
        </a:hlink>
        <a:folHlink>
          <a:srgbClr val="867E5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Silver 2">
        <a:dk1>
          <a:srgbClr val="000066"/>
        </a:dk1>
        <a:lt1>
          <a:srgbClr val="FFFFFF"/>
        </a:lt1>
        <a:dk2>
          <a:srgbClr val="660066"/>
        </a:dk2>
        <a:lt2>
          <a:srgbClr val="FFFFCC"/>
        </a:lt2>
        <a:accent1>
          <a:srgbClr val="666699"/>
        </a:accent1>
        <a:accent2>
          <a:srgbClr val="000099"/>
        </a:accent2>
        <a:accent3>
          <a:srgbClr val="FFFFFF"/>
        </a:accent3>
        <a:accent4>
          <a:srgbClr val="000056"/>
        </a:accent4>
        <a:accent5>
          <a:srgbClr val="B8B8CA"/>
        </a:accent5>
        <a:accent6>
          <a:srgbClr val="00008A"/>
        </a:accent6>
        <a:hlink>
          <a:srgbClr val="006666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Silver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B2B2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37373"/>
        </a:accent6>
        <a:hlink>
          <a:srgbClr val="969696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Silver 4">
        <a:dk1>
          <a:srgbClr val="003300"/>
        </a:dk1>
        <a:lt1>
          <a:srgbClr val="DBD0B9"/>
        </a:lt1>
        <a:dk2>
          <a:srgbClr val="09472B"/>
        </a:dk2>
        <a:lt2>
          <a:srgbClr val="A38955"/>
        </a:lt2>
        <a:accent1>
          <a:srgbClr val="B8A378"/>
        </a:accent1>
        <a:accent2>
          <a:srgbClr val="8E774A"/>
        </a:accent2>
        <a:accent3>
          <a:srgbClr val="AAB1AC"/>
        </a:accent3>
        <a:accent4>
          <a:srgbClr val="BBB19E"/>
        </a:accent4>
        <a:accent5>
          <a:srgbClr val="D8CEBE"/>
        </a:accent5>
        <a:accent6>
          <a:srgbClr val="806B42"/>
        </a:accent6>
        <a:hlink>
          <a:srgbClr val="A7A743"/>
        </a:hlink>
        <a:folHlink>
          <a:srgbClr val="9197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Silver 5">
        <a:dk1>
          <a:srgbClr val="5F5F5F"/>
        </a:dk1>
        <a:lt1>
          <a:srgbClr val="DDDDDD"/>
        </a:lt1>
        <a:dk2>
          <a:srgbClr val="000000"/>
        </a:dk2>
        <a:lt2>
          <a:srgbClr val="5F5F5F"/>
        </a:lt2>
        <a:accent1>
          <a:srgbClr val="B2B2B2"/>
        </a:accent1>
        <a:accent2>
          <a:srgbClr val="808080"/>
        </a:accent2>
        <a:accent3>
          <a:srgbClr val="AAAAAA"/>
        </a:accent3>
        <a:accent4>
          <a:srgbClr val="BDBDBD"/>
        </a:accent4>
        <a:accent5>
          <a:srgbClr val="D5D5D5"/>
        </a:accent5>
        <a:accent6>
          <a:srgbClr val="737373"/>
        </a:accent6>
        <a:hlink>
          <a:srgbClr val="B2B2B2"/>
        </a:hlink>
        <a:folHlink>
          <a:srgbClr val="77777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2091</Words>
  <Application>Microsoft Office PowerPoint</Application>
  <PresentationFormat>Bildschirmpräsentation (4:3)</PresentationFormat>
  <Paragraphs>351</Paragraphs>
  <Slides>63</Slides>
  <Notes>4</Notes>
  <HiddenSlides>8</HiddenSlides>
  <MMClips>7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Arial</vt:lpstr>
      <vt:lpstr>JazzText</vt:lpstr>
      <vt:lpstr>Times New Roman</vt:lpstr>
      <vt:lpstr>Trebuchet MS</vt:lpstr>
      <vt:lpstr>Tw Cen MT</vt:lpstr>
      <vt:lpstr>Wingdings</vt:lpstr>
      <vt:lpstr>Simple Silver</vt:lpstr>
      <vt:lpstr>Digital Jazz Research  A Transdisciplinary Approach</vt:lpstr>
      <vt:lpstr>The Deaf Musicologist from Mars</vt:lpstr>
      <vt:lpstr>It’s 1959</vt:lpstr>
      <vt:lpstr>New York City</vt:lpstr>
      <vt:lpstr>The East Village</vt:lpstr>
      <vt:lpstr>The Deaf Martian Musicologist</vt:lpstr>
      <vt:lpstr>The Five Spot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Deaf Martian Musicologist</vt:lpstr>
      <vt:lpstr>The Deaf Martian Musicologist</vt:lpstr>
      <vt:lpstr>The Deaf Martian Musicologist</vt:lpstr>
      <vt:lpstr>How to make sense  of all of this </vt:lpstr>
      <vt:lpstr> Use digital jazz research!</vt:lpstr>
      <vt:lpstr>Digital Jazz Research</vt:lpstr>
      <vt:lpstr>Digital Jazz Research</vt:lpstr>
      <vt:lpstr>Jazz Research Questions</vt:lpstr>
      <vt:lpstr>PowerPoint-Präsentation</vt:lpstr>
      <vt:lpstr>Weimar Jazz Database (WJD)</vt:lpstr>
      <vt:lpstr> WJD: Solos over time</vt:lpstr>
      <vt:lpstr>Examples</vt:lpstr>
      <vt:lpstr>Performance Aspects </vt:lpstr>
      <vt:lpstr>What is the distribution of tempos in jazz?</vt:lpstr>
      <vt:lpstr>Tempo Distribution WJD</vt:lpstr>
      <vt:lpstr>Tempo Distribution WJD</vt:lpstr>
      <vt:lpstr>What is swing?  </vt:lpstr>
      <vt:lpstr>Swing Ratio</vt:lpstr>
      <vt:lpstr>Stylometrics</vt:lpstr>
      <vt:lpstr>How does jazz differ from  other musical styles?</vt:lpstr>
      <vt:lpstr>Interval Distribution</vt:lpstr>
      <vt:lpstr>intervallverteilung</vt:lpstr>
      <vt:lpstr>What are the differences  between certain performers?</vt:lpstr>
      <vt:lpstr>Miles vs. Trane</vt:lpstr>
      <vt:lpstr>Hot       vs.     Cool </vt:lpstr>
      <vt:lpstr>How did solos change over time?</vt:lpstr>
      <vt:lpstr> Pitch Range</vt:lpstr>
      <vt:lpstr>Jazz solos over time</vt:lpstr>
      <vt:lpstr>Jazz solos over time</vt:lpstr>
      <vt:lpstr> Psychological models of jazz improvisation</vt:lpstr>
      <vt:lpstr>How do jazz musicians plan and shape solos?</vt:lpstr>
      <vt:lpstr>Midlevel Analysis</vt:lpstr>
      <vt:lpstr>Flow of Ideas Sonny Rollins: Blue Seven</vt:lpstr>
      <vt:lpstr>PowerPoint-Präsentation</vt:lpstr>
      <vt:lpstr>Playing Ideas</vt:lpstr>
      <vt:lpstr>How do jazz improvisers  find the right notes?</vt:lpstr>
      <vt:lpstr>Patterns in Jazz</vt:lpstr>
      <vt:lpstr>Pattern Example</vt:lpstr>
      <vt:lpstr>Pattern usage</vt:lpstr>
      <vt:lpstr>PowerPoint-Präsentation</vt:lpstr>
      <vt:lpstr>PowerPoint-Präsentation</vt:lpstr>
      <vt:lpstr>Does jazz learning follow jazz history?</vt:lpstr>
      <vt:lpstr>Jazz students vs. WJD</vt:lpstr>
      <vt:lpstr>Summary &amp; Conclusion</vt:lpstr>
      <vt:lpstr>What could Mr Green learn?</vt:lpstr>
      <vt:lpstr>What could Mr Green learn?</vt:lpstr>
      <vt:lpstr>Conclusion</vt:lpstr>
      <vt:lpstr>Transdisciplinary Jazz Research</vt:lpstr>
      <vt:lpstr>Transdisciplinary Musicology</vt:lpstr>
      <vt:lpstr>Outlook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klaus</dc:creator>
  <cp:lastModifiedBy>Klaus Frieler</cp:lastModifiedBy>
  <cp:revision>1196</cp:revision>
  <dcterms:created xsi:type="dcterms:W3CDTF">2006-08-10T17:42:32Z</dcterms:created>
  <dcterms:modified xsi:type="dcterms:W3CDTF">2019-09-10T07:30:04Z</dcterms:modified>
</cp:coreProperties>
</file>